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912B585-7712-4B58-98BF-C9969ABBA4F9}" type="datetimeFigureOut">
              <a:rPr lang="es-MX" smtClean="0"/>
              <a:t>06/05/2022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a:xfrm>
            <a:off x="9255346" y="2750337"/>
            <a:ext cx="1171888" cy="1356442"/>
          </a:xfrm>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2781073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a:xfrm>
            <a:off x="10729455" y="4711309"/>
            <a:ext cx="1154151" cy="1090789"/>
          </a:xfrm>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3965932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a:xfrm>
            <a:off x="10729455" y="4711615"/>
            <a:ext cx="1154151" cy="1090789"/>
          </a:xfrm>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2948479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a:xfrm>
            <a:off x="10729455" y="4709925"/>
            <a:ext cx="1154151" cy="1090789"/>
          </a:xfrm>
        </p:spPr>
        <p:txBody>
          <a:bodyPr/>
          <a:lstStyle/>
          <a:p>
            <a:fld id="{73FF2BD0-CDDD-455E-A02D-08FF50EAF684}" type="slidenum">
              <a:rPr lang="es-MX" smtClean="0"/>
              <a:t>‹Nº›</a:t>
            </a:fld>
            <a:endParaRPr lang="es-MX"/>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076886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a:xfrm>
            <a:off x="10729455" y="4709925"/>
            <a:ext cx="1154151" cy="1090789"/>
          </a:xfrm>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271125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5912B585-7712-4B58-98BF-C9969ABBA4F9}" type="datetimeFigureOut">
              <a:rPr lang="es-MX" smtClean="0"/>
              <a:t>06/05/2022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14179865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5912B585-7712-4B58-98BF-C9969ABBA4F9}" type="datetimeFigureOut">
              <a:rPr lang="es-MX" smtClean="0"/>
              <a:t>06/05/2022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9120032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912B585-7712-4B58-98BF-C9969ABBA4F9}" type="datetimeFigureOut">
              <a:rPr lang="es-MX" smtClean="0"/>
              <a:t>06/05/2022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6857446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912B585-7712-4B58-98BF-C9969ABBA4F9}" type="datetimeFigureOut">
              <a:rPr lang="es-MX" smtClean="0"/>
              <a:t>06/05/2022</a:t>
            </a:fld>
            <a:endParaRPr lang="es-MX"/>
          </a:p>
        </p:txBody>
      </p:sp>
      <p:sp>
        <p:nvSpPr>
          <p:cNvPr id="5" name="Footer Placeholder 4"/>
          <p:cNvSpPr>
            <a:spLocks noGrp="1"/>
          </p:cNvSpPr>
          <p:nvPr>
            <p:ph type="ftr" sz="quarter" idx="11"/>
          </p:nvPr>
        </p:nvSpPr>
        <p:spPr>
          <a:xfrm>
            <a:off x="680321" y="5936188"/>
            <a:ext cx="6126805" cy="365125"/>
          </a:xfrm>
        </p:spPr>
        <p:txBody>
          <a:bodyPr/>
          <a:lstStyle/>
          <a:p>
            <a:endParaRPr lang="es-MX"/>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73FF2BD0-CDDD-455E-A02D-08FF50EAF684}" type="slidenum">
              <a:rPr lang="es-MX" smtClean="0"/>
              <a:t>‹Nº›</a:t>
            </a:fld>
            <a:endParaRPr lang="es-MX"/>
          </a:p>
        </p:txBody>
      </p:sp>
    </p:spTree>
    <p:extLst>
      <p:ext uri="{BB962C8B-B14F-4D97-AF65-F5344CB8AC3E}">
        <p14:creationId xmlns:p14="http://schemas.microsoft.com/office/powerpoint/2010/main" val="706424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912B585-7712-4B58-98BF-C9969ABBA4F9}" type="datetimeFigureOut">
              <a:rPr lang="es-MX" smtClean="0"/>
              <a:t>06/05/2022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577353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5912B585-7712-4B58-98BF-C9969ABBA4F9}" type="datetimeFigureOut">
              <a:rPr lang="es-MX" smtClean="0"/>
              <a:t>06/05/2022</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a:xfrm>
            <a:off x="10729455" y="2869895"/>
            <a:ext cx="1154151" cy="1090789"/>
          </a:xfrm>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4273366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1933373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0322" y="3030008"/>
            <a:ext cx="4698355" cy="290617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594123" y="3030008"/>
            <a:ext cx="4700059" cy="290617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912B585-7712-4B58-98BF-C9969ABBA4F9}" type="datetimeFigureOut">
              <a:rPr lang="es-MX" smtClean="0"/>
              <a:t>06/05/2022</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911774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5912B585-7712-4B58-98BF-C9969ABBA4F9}" type="datetimeFigureOut">
              <a:rPr lang="es-MX" smtClean="0"/>
              <a:t>06/05/2022</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739539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912B585-7712-4B58-98BF-C9969ABBA4F9}" type="datetimeFigureOut">
              <a:rPr lang="es-MX" smtClean="0"/>
              <a:t>06/05/2022</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750562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2465512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912B585-7712-4B58-98BF-C9969ABBA4F9}" type="datetimeFigureOut">
              <a:rPr lang="es-MX" smtClean="0"/>
              <a:t>06/05/2022</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3FF2BD0-CDDD-455E-A02D-08FF50EAF684}" type="slidenum">
              <a:rPr lang="es-MX" smtClean="0"/>
              <a:t>‹Nº›</a:t>
            </a:fld>
            <a:endParaRPr lang="es-MX"/>
          </a:p>
        </p:txBody>
      </p:sp>
    </p:spTree>
    <p:extLst>
      <p:ext uri="{BB962C8B-B14F-4D97-AF65-F5344CB8AC3E}">
        <p14:creationId xmlns:p14="http://schemas.microsoft.com/office/powerpoint/2010/main" val="484686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912B585-7712-4B58-98BF-C9969ABBA4F9}" type="datetimeFigureOut">
              <a:rPr lang="es-MX" smtClean="0"/>
              <a:t>06/05/2022</a:t>
            </a:fld>
            <a:endParaRPr lang="es-MX"/>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73FF2BD0-CDDD-455E-A02D-08FF50EAF684}" type="slidenum">
              <a:rPr lang="es-MX" smtClean="0"/>
              <a:t>‹Nº›</a:t>
            </a:fld>
            <a:endParaRPr lang="es-MX"/>
          </a:p>
        </p:txBody>
      </p:sp>
    </p:spTree>
    <p:extLst>
      <p:ext uri="{BB962C8B-B14F-4D97-AF65-F5344CB8AC3E}">
        <p14:creationId xmlns:p14="http://schemas.microsoft.com/office/powerpoint/2010/main" val="52042803"/>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20.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20.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9ADA01-4641-F631-D05D-FC27B4044449}"/>
              </a:ext>
            </a:extLst>
          </p:cNvPr>
          <p:cNvSpPr>
            <a:spLocks noGrp="1"/>
          </p:cNvSpPr>
          <p:nvPr>
            <p:ph type="ctrTitle"/>
          </p:nvPr>
        </p:nvSpPr>
        <p:spPr/>
        <p:txBody>
          <a:bodyPr/>
          <a:lstStyle/>
          <a:p>
            <a:r>
              <a:rPr lang="es-MX" dirty="0" err="1"/>
              <a:t>Rappi</a:t>
            </a:r>
            <a:r>
              <a:rPr lang="es-MX" dirty="0"/>
              <a:t> App</a:t>
            </a:r>
          </a:p>
        </p:txBody>
      </p:sp>
      <p:sp>
        <p:nvSpPr>
          <p:cNvPr id="3" name="Subtítulo 2">
            <a:extLst>
              <a:ext uri="{FF2B5EF4-FFF2-40B4-BE49-F238E27FC236}">
                <a16:creationId xmlns:a16="http://schemas.microsoft.com/office/drawing/2014/main" id="{F6EBBB79-768C-DE43-4802-A4FF23973940}"/>
              </a:ext>
            </a:extLst>
          </p:cNvPr>
          <p:cNvSpPr>
            <a:spLocks noGrp="1"/>
          </p:cNvSpPr>
          <p:nvPr>
            <p:ph type="subTitle" idx="1"/>
          </p:nvPr>
        </p:nvSpPr>
        <p:spPr>
          <a:xfrm>
            <a:off x="680322" y="4394038"/>
            <a:ext cx="8144134" cy="1872537"/>
          </a:xfrm>
        </p:spPr>
        <p:txBody>
          <a:bodyPr>
            <a:normAutofit/>
          </a:bodyPr>
          <a:lstStyle/>
          <a:p>
            <a:r>
              <a:rPr lang="es-MX" dirty="0"/>
              <a:t>Equipo 5</a:t>
            </a:r>
          </a:p>
          <a:p>
            <a:r>
              <a:rPr lang="es-MX" dirty="0"/>
              <a:t>Guadarrama Ortega César Alejandro</a:t>
            </a:r>
          </a:p>
          <a:p>
            <a:r>
              <a:rPr lang="es-MX" dirty="0"/>
              <a:t>Hernández </a:t>
            </a:r>
            <a:r>
              <a:rPr lang="es-MX" dirty="0" err="1"/>
              <a:t>Hernández</a:t>
            </a:r>
            <a:r>
              <a:rPr lang="es-MX" dirty="0"/>
              <a:t> Alonso de Jesús</a:t>
            </a:r>
          </a:p>
          <a:p>
            <a:r>
              <a:rPr lang="es-MX" dirty="0"/>
              <a:t>Morales Ramírez Jean Carlo</a:t>
            </a:r>
          </a:p>
        </p:txBody>
      </p:sp>
    </p:spTree>
    <p:extLst>
      <p:ext uri="{BB962C8B-B14F-4D97-AF65-F5344CB8AC3E}">
        <p14:creationId xmlns:p14="http://schemas.microsoft.com/office/powerpoint/2010/main" val="193165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0" name="Group 19">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1" name="Rectangle 20">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Marcador de contenido 4">
            <a:extLst>
              <a:ext uri="{FF2B5EF4-FFF2-40B4-BE49-F238E27FC236}">
                <a16:creationId xmlns:a16="http://schemas.microsoft.com/office/drawing/2014/main" id="{CDBECDBE-3167-077D-191A-326F0E5404DC}"/>
              </a:ext>
            </a:extLst>
          </p:cNvPr>
          <p:cNvPicPr>
            <a:picLocks noGrp="1" noChangeAspect="1"/>
          </p:cNvPicPr>
          <p:nvPr>
            <p:ph idx="1"/>
          </p:nvPr>
        </p:nvPicPr>
        <p:blipFill rotWithShape="1">
          <a:blip r:embed="rId5"/>
          <a:srcRect b="1059"/>
          <a:stretch/>
        </p:blipFill>
        <p:spPr>
          <a:xfrm>
            <a:off x="4636008" y="10"/>
            <a:ext cx="7552815" cy="6856310"/>
          </a:xfrm>
          <a:prstGeom prst="rect">
            <a:avLst/>
          </a:prstGeom>
          <a:ln>
            <a:noFill/>
          </a:ln>
          <a:effectLst/>
        </p:spPr>
      </p:pic>
      <p:sp>
        <p:nvSpPr>
          <p:cNvPr id="24" name="Rectangle 23">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1887DBA-9582-F3E0-6E09-677DD7D9F715}"/>
              </a:ext>
            </a:extLst>
          </p:cNvPr>
          <p:cNvSpPr>
            <a:spLocks noGrp="1"/>
          </p:cNvSpPr>
          <p:nvPr>
            <p:ph type="title"/>
          </p:nvPr>
        </p:nvSpPr>
        <p:spPr>
          <a:xfrm>
            <a:off x="680322" y="753228"/>
            <a:ext cx="3679028" cy="1080938"/>
          </a:xfrm>
        </p:spPr>
        <p:txBody>
          <a:bodyPr vert="horz" lIns="91440" tIns="45720" rIns="91440" bIns="45720" rtlCol="0" anchor="ctr">
            <a:normAutofit/>
          </a:bodyPr>
          <a:lstStyle/>
          <a:p>
            <a:r>
              <a:rPr lang="en-US" sz="3200"/>
              <a:t>Funcionalidades</a:t>
            </a:r>
          </a:p>
        </p:txBody>
      </p:sp>
      <p:pic>
        <p:nvPicPr>
          <p:cNvPr id="26" name="Picture 25">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4" name="Marcador de texto 3">
            <a:extLst>
              <a:ext uri="{FF2B5EF4-FFF2-40B4-BE49-F238E27FC236}">
                <a16:creationId xmlns:a16="http://schemas.microsoft.com/office/drawing/2014/main" id="{47F98679-0C0F-0095-E840-AB4BFE70E8FA}"/>
              </a:ext>
            </a:extLst>
          </p:cNvPr>
          <p:cNvSpPr>
            <a:spLocks noGrp="1"/>
          </p:cNvSpPr>
          <p:nvPr>
            <p:ph type="body" sz="half" idx="2"/>
          </p:nvPr>
        </p:nvSpPr>
        <p:spPr>
          <a:xfrm>
            <a:off x="680322" y="2336873"/>
            <a:ext cx="3581635" cy="3599316"/>
          </a:xfrm>
        </p:spPr>
        <p:txBody>
          <a:bodyPr vert="horz" lIns="91440" tIns="45720" rIns="91440" bIns="45720" rtlCol="0">
            <a:normAutofit/>
          </a:bodyPr>
          <a:lstStyle/>
          <a:p>
            <a:pPr indent="-228600">
              <a:buFont typeface="Arial" panose="020B0604020202020204" pitchFamily="34" charset="0"/>
              <a:buChar char="•"/>
            </a:pPr>
            <a:r>
              <a:rPr lang="en-US" sz="1500"/>
              <a:t>La funcionalidades que se implementan en la aplicación son demasiadas, debido a la forma que ha crecido, ya que comenzó entregando solamente objetos de supermerecados, aun si logro realizar e implementar otros servicios a los clientes, como farmacias, restaurantes de comida, y servicios diferentes como pueden ser de gaming, tarjeta de crédito, de igual forma de débito se puede tramitar, muchas funcionalidades implementa Rappi, queriendo abarcar varias áreas gracias a esto ha tenido un gran crecimiento.</a:t>
            </a:r>
          </a:p>
        </p:txBody>
      </p:sp>
    </p:spTree>
    <p:extLst>
      <p:ext uri="{BB962C8B-B14F-4D97-AF65-F5344CB8AC3E}">
        <p14:creationId xmlns:p14="http://schemas.microsoft.com/office/powerpoint/2010/main" val="3149473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8" name="Picture 17">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0" name="Picture 19">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2" name="Rectangle 21">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6" name="Rectangle 25">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Rectangle 29">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092F2835-F44B-40EC-F603-50C582513A07}"/>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Desarrollo</a:t>
            </a:r>
          </a:p>
        </p:txBody>
      </p:sp>
      <p:pic>
        <p:nvPicPr>
          <p:cNvPr id="32" name="Picture 31">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67BF07E3-1104-974C-2B2E-E01CE3950E4E}"/>
              </a:ext>
            </a:extLst>
          </p:cNvPr>
          <p:cNvSpPr>
            <a:spLocks noGrp="1"/>
          </p:cNvSpPr>
          <p:nvPr>
            <p:ph type="body" sz="half" idx="2"/>
          </p:nvPr>
        </p:nvSpPr>
        <p:spPr>
          <a:xfrm>
            <a:off x="680321" y="2336873"/>
            <a:ext cx="4136123" cy="3599316"/>
          </a:xfrm>
        </p:spPr>
        <p:txBody>
          <a:bodyPr vert="horz" lIns="91440" tIns="45720" rIns="91440" bIns="45720" rtlCol="0">
            <a:normAutofit/>
          </a:bodyPr>
          <a:lstStyle/>
          <a:p>
            <a:pPr indent="-228600">
              <a:buFont typeface="Arial" panose="020B0604020202020204" pitchFamily="34" charset="0"/>
              <a:buChar char="•"/>
            </a:pPr>
            <a:r>
              <a:rPr lang="en-US" sz="1800"/>
              <a:t>Principalmente la aplicación de Rappi fue desarrollada para smartphones y actualmente se mantiene así, el alcance de usuarios que poseen un dispositivo iOS o Android es muchísima poniendo la aplicación dentro del top 15 de las mejores aplicaciones gratis cada semana.</a:t>
            </a:r>
          </a:p>
        </p:txBody>
      </p:sp>
      <p:pic>
        <p:nvPicPr>
          <p:cNvPr id="11" name="Marcador de contenido 10">
            <a:extLst>
              <a:ext uri="{FF2B5EF4-FFF2-40B4-BE49-F238E27FC236}">
                <a16:creationId xmlns:a16="http://schemas.microsoft.com/office/drawing/2014/main" id="{4F93E7DA-DA3B-BEA0-280E-DC6B9AD73E84}"/>
              </a:ext>
            </a:extLst>
          </p:cNvPr>
          <p:cNvPicPr>
            <a:picLocks noGrp="1" noChangeAspect="1"/>
          </p:cNvPicPr>
          <p:nvPr>
            <p:ph idx="1"/>
          </p:nvPr>
        </p:nvPicPr>
        <p:blipFill>
          <a:blip r:embed="rId5"/>
          <a:stretch>
            <a:fillRect/>
          </a:stretch>
        </p:blipFill>
        <p:spPr>
          <a:xfrm>
            <a:off x="5623497" y="609600"/>
            <a:ext cx="5608320" cy="560832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288817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0" name="Picture 19">
            <a:extLst>
              <a:ext uri="{FF2B5EF4-FFF2-40B4-BE49-F238E27FC236}">
                <a16:creationId xmlns:a16="http://schemas.microsoft.com/office/drawing/2014/main" id="{D8DF5C3E-BDAB-40E6-A40B-8C05D8CD3F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2" name="Picture 21">
            <a:extLst>
              <a:ext uri="{FF2B5EF4-FFF2-40B4-BE49-F238E27FC236}">
                <a16:creationId xmlns:a16="http://schemas.microsoft.com/office/drawing/2014/main" id="{9D90C31A-86E3-472B-B929-496667598E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DD3589A-DB65-424B-ACF1-5C8155F1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784D76-D302-4160-A2D4-C2F4AB76D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12862"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5E9E15B0-7BB8-F590-F4AA-97189C699A0A}"/>
              </a:ext>
            </a:extLst>
          </p:cNvPr>
          <p:cNvSpPr>
            <a:spLocks noGrp="1"/>
          </p:cNvSpPr>
          <p:nvPr>
            <p:ph type="title"/>
          </p:nvPr>
        </p:nvSpPr>
        <p:spPr>
          <a:xfrm>
            <a:off x="680321" y="753228"/>
            <a:ext cx="5584677" cy="1080938"/>
          </a:xfrm>
        </p:spPr>
        <p:txBody>
          <a:bodyPr vert="horz" lIns="91440" tIns="45720" rIns="91440" bIns="45720" rtlCol="0" anchor="ctr">
            <a:normAutofit/>
          </a:bodyPr>
          <a:lstStyle/>
          <a:p>
            <a:r>
              <a:rPr lang="en-US">
                <a:solidFill>
                  <a:srgbClr val="FFFFFF"/>
                </a:solidFill>
              </a:rPr>
              <a:t>Tecnologías </a:t>
            </a:r>
          </a:p>
        </p:txBody>
      </p:sp>
      <p:pic>
        <p:nvPicPr>
          <p:cNvPr id="28" name="Picture 27">
            <a:extLst>
              <a:ext uri="{FF2B5EF4-FFF2-40B4-BE49-F238E27FC236}">
                <a16:creationId xmlns:a16="http://schemas.microsoft.com/office/drawing/2014/main" id="{608D9710-1A5F-4D24-B654-F2081DE601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6409944" cy="258395"/>
          </a:xfrm>
          <a:prstGeom prst="rect">
            <a:avLst/>
          </a:prstGeom>
        </p:spPr>
      </p:pic>
      <p:sp>
        <p:nvSpPr>
          <p:cNvPr id="4" name="Marcador de texto 3">
            <a:extLst>
              <a:ext uri="{FF2B5EF4-FFF2-40B4-BE49-F238E27FC236}">
                <a16:creationId xmlns:a16="http://schemas.microsoft.com/office/drawing/2014/main" id="{5716F25E-6175-FF8B-5698-AAF2B9607FC7}"/>
              </a:ext>
            </a:extLst>
          </p:cNvPr>
          <p:cNvSpPr>
            <a:spLocks noGrp="1"/>
          </p:cNvSpPr>
          <p:nvPr>
            <p:ph type="body" sz="half" idx="2"/>
          </p:nvPr>
        </p:nvSpPr>
        <p:spPr>
          <a:xfrm>
            <a:off x="680321" y="2336873"/>
            <a:ext cx="5104843" cy="3599316"/>
          </a:xfrm>
        </p:spPr>
        <p:txBody>
          <a:bodyPr vert="horz" lIns="91440" tIns="45720" rIns="91440" bIns="45720" rtlCol="0">
            <a:normAutofit/>
          </a:bodyPr>
          <a:lstStyle/>
          <a:p>
            <a:pPr indent="-228600">
              <a:buFont typeface="Arial" panose="020B0604020202020204" pitchFamily="34" charset="0"/>
              <a:buChar char="•"/>
            </a:pPr>
            <a:r>
              <a:rPr lang="en-US" sz="2000">
                <a:solidFill>
                  <a:srgbClr val="FFFFFF"/>
                </a:solidFill>
              </a:rPr>
              <a:t>Realizando una investigación sobre las tecnologías de desarrollo encontramos cómo funciona una de las categorías de Rappi App, RappiPay.</a:t>
            </a:r>
          </a:p>
          <a:p>
            <a:pPr indent="-228600">
              <a:buFont typeface="Arial" panose="020B0604020202020204" pitchFamily="34" charset="0"/>
              <a:buChar char="•"/>
            </a:pPr>
            <a:r>
              <a:rPr lang="en-US" sz="2000">
                <a:solidFill>
                  <a:srgbClr val="FFFFFF"/>
                </a:solidFill>
              </a:rPr>
              <a:t>La tecnología elegida es Flutter  y Kotlin Multiplatform.</a:t>
            </a:r>
          </a:p>
        </p:txBody>
      </p:sp>
      <p:sp useBgFill="1">
        <p:nvSpPr>
          <p:cNvPr id="30" name="Rectangle 29">
            <a:extLst>
              <a:ext uri="{FF2B5EF4-FFF2-40B4-BE49-F238E27FC236}">
                <a16:creationId xmlns:a16="http://schemas.microsoft.com/office/drawing/2014/main" id="{2B57E7D2-A94B-4A8D-B58F-D3E30C235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163" y="642795"/>
            <a:ext cx="4812406" cy="5575125"/>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640ECC10-DCAB-E201-9B4C-F33FE35EBCD1}"/>
              </a:ext>
            </a:extLst>
          </p:cNvPr>
          <p:cNvPicPr>
            <a:picLocks noGrp="1" noChangeAspect="1"/>
          </p:cNvPicPr>
          <p:nvPr>
            <p:ph idx="1"/>
          </p:nvPr>
        </p:nvPicPr>
        <p:blipFill>
          <a:blip r:embed="rId5"/>
          <a:stretch>
            <a:fillRect/>
          </a:stretch>
        </p:blipFill>
        <p:spPr>
          <a:xfrm>
            <a:off x="7043933" y="1152727"/>
            <a:ext cx="4178419" cy="4545752"/>
          </a:xfrm>
          <a:prstGeom prst="rect">
            <a:avLst/>
          </a:prstGeom>
          <a:ln>
            <a:noFill/>
          </a:ln>
          <a:effectLst/>
        </p:spPr>
      </p:pic>
    </p:spTree>
    <p:extLst>
      <p:ext uri="{BB962C8B-B14F-4D97-AF65-F5344CB8AC3E}">
        <p14:creationId xmlns:p14="http://schemas.microsoft.com/office/powerpoint/2010/main" val="3710109075"/>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0" name="Picture 19">
            <a:extLst>
              <a:ext uri="{FF2B5EF4-FFF2-40B4-BE49-F238E27FC236}">
                <a16:creationId xmlns:a16="http://schemas.microsoft.com/office/drawing/2014/main" id="{D8DF5C3E-BDAB-40E6-A40B-8C05D8CD3F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2" name="Picture 21">
            <a:extLst>
              <a:ext uri="{FF2B5EF4-FFF2-40B4-BE49-F238E27FC236}">
                <a16:creationId xmlns:a16="http://schemas.microsoft.com/office/drawing/2014/main" id="{9D90C31A-86E3-472B-B929-496667598E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9DD3589A-DB65-424B-ACF1-5C8155F1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F784D76-D302-4160-A2D4-C2F4AB76D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12862"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E92AFE4A-DDB8-BE6E-5F6B-4067FDB2C1A3}"/>
              </a:ext>
            </a:extLst>
          </p:cNvPr>
          <p:cNvSpPr>
            <a:spLocks noGrp="1"/>
          </p:cNvSpPr>
          <p:nvPr>
            <p:ph type="title"/>
          </p:nvPr>
        </p:nvSpPr>
        <p:spPr>
          <a:xfrm>
            <a:off x="680321" y="753228"/>
            <a:ext cx="5584677" cy="1080938"/>
          </a:xfrm>
        </p:spPr>
        <p:txBody>
          <a:bodyPr vert="horz" lIns="91440" tIns="45720" rIns="91440" bIns="45720" rtlCol="0" anchor="ctr">
            <a:normAutofit/>
          </a:bodyPr>
          <a:lstStyle/>
          <a:p>
            <a:r>
              <a:rPr lang="en-US">
                <a:solidFill>
                  <a:srgbClr val="FFFFFF"/>
                </a:solidFill>
              </a:rPr>
              <a:t>Ultima actualización </a:t>
            </a:r>
          </a:p>
        </p:txBody>
      </p:sp>
      <p:pic>
        <p:nvPicPr>
          <p:cNvPr id="28" name="Picture 27">
            <a:extLst>
              <a:ext uri="{FF2B5EF4-FFF2-40B4-BE49-F238E27FC236}">
                <a16:creationId xmlns:a16="http://schemas.microsoft.com/office/drawing/2014/main" id="{608D9710-1A5F-4D24-B654-F2081DE601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6409944" cy="258395"/>
          </a:xfrm>
          <a:prstGeom prst="rect">
            <a:avLst/>
          </a:prstGeom>
        </p:spPr>
      </p:pic>
      <p:sp>
        <p:nvSpPr>
          <p:cNvPr id="4" name="Marcador de texto 3">
            <a:extLst>
              <a:ext uri="{FF2B5EF4-FFF2-40B4-BE49-F238E27FC236}">
                <a16:creationId xmlns:a16="http://schemas.microsoft.com/office/drawing/2014/main" id="{8CC0B3FD-6D3D-D862-8ED6-F160A93EE2E4}"/>
              </a:ext>
            </a:extLst>
          </p:cNvPr>
          <p:cNvSpPr>
            <a:spLocks noGrp="1"/>
          </p:cNvSpPr>
          <p:nvPr>
            <p:ph type="body" sz="half" idx="2"/>
          </p:nvPr>
        </p:nvSpPr>
        <p:spPr>
          <a:xfrm>
            <a:off x="680321" y="2336873"/>
            <a:ext cx="5104843" cy="3599316"/>
          </a:xfrm>
        </p:spPr>
        <p:txBody>
          <a:bodyPr vert="horz" lIns="91440" tIns="45720" rIns="91440" bIns="45720" rtlCol="0">
            <a:normAutofit/>
          </a:bodyPr>
          <a:lstStyle/>
          <a:p>
            <a:pPr indent="-228600">
              <a:buFont typeface="Arial" panose="020B0604020202020204" pitchFamily="34" charset="0"/>
              <a:buChar char="•"/>
            </a:pPr>
            <a:r>
              <a:rPr lang="en-US" sz="1700">
                <a:solidFill>
                  <a:srgbClr val="FFFFFF"/>
                </a:solidFill>
              </a:rPr>
              <a:t>Actualmente la app se encuentra en su versión 7.23.1 lanzada el 2 de mayo del 2022 de acuerdo con las tiendas de aplicaciones iOS (App Store) y Android (Google Play). La descripción de la versión actual es la siguiente:</a:t>
            </a:r>
          </a:p>
          <a:p>
            <a:pPr indent="-228600">
              <a:buFont typeface="Arial" panose="020B0604020202020204" pitchFamily="34" charset="0"/>
              <a:buChar char="•"/>
            </a:pPr>
            <a:r>
              <a:rPr lang="en-US" sz="1700" b="1">
                <a:solidFill>
                  <a:srgbClr val="FFFFFF"/>
                </a:solidFill>
              </a:rPr>
              <a:t>Gracias por utilizar Rappi, para brindarte una mejor experiencia y nuevas formas de usar tu app hacemos actualizaciones cada semana en la app.</a:t>
            </a:r>
          </a:p>
          <a:p>
            <a:pPr indent="-228600">
              <a:buFont typeface="Arial" panose="020B0604020202020204" pitchFamily="34" charset="0"/>
              <a:buChar char="•"/>
            </a:pPr>
            <a:r>
              <a:rPr lang="en-US" sz="1700" b="1">
                <a:solidFill>
                  <a:srgbClr val="FFFFFF"/>
                </a:solidFill>
              </a:rPr>
              <a:t>Descubre lo nuevo de esta versión:</a:t>
            </a:r>
          </a:p>
          <a:p>
            <a:pPr indent="-228600">
              <a:buFont typeface="Arial" panose="020B0604020202020204" pitchFamily="34" charset="0"/>
              <a:buChar char="•"/>
            </a:pPr>
            <a:r>
              <a:rPr lang="en-US" sz="1700" b="1">
                <a:solidFill>
                  <a:srgbClr val="FFFFFF"/>
                </a:solidFill>
              </a:rPr>
              <a:t>* Mejoras generales para brindarte un mejor servicio</a:t>
            </a:r>
          </a:p>
          <a:p>
            <a:pPr indent="-228600">
              <a:buFont typeface="Arial" panose="020B0604020202020204" pitchFamily="34" charset="0"/>
              <a:buChar char="•"/>
            </a:pPr>
            <a:endParaRPr lang="en-US" sz="1700">
              <a:solidFill>
                <a:srgbClr val="FFFFFF"/>
              </a:solidFill>
            </a:endParaRPr>
          </a:p>
        </p:txBody>
      </p:sp>
      <p:sp useBgFill="1">
        <p:nvSpPr>
          <p:cNvPr id="30" name="Rectangle 29">
            <a:extLst>
              <a:ext uri="{FF2B5EF4-FFF2-40B4-BE49-F238E27FC236}">
                <a16:creationId xmlns:a16="http://schemas.microsoft.com/office/drawing/2014/main" id="{2B57E7D2-A94B-4A8D-B58F-D3E30C235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163" y="642795"/>
            <a:ext cx="4812406" cy="5575125"/>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95D26FDD-4EBE-2ACD-C2AD-267683E062D9}"/>
              </a:ext>
            </a:extLst>
          </p:cNvPr>
          <p:cNvPicPr>
            <a:picLocks noGrp="1" noChangeAspect="1"/>
          </p:cNvPicPr>
          <p:nvPr>
            <p:ph idx="1"/>
          </p:nvPr>
        </p:nvPicPr>
        <p:blipFill>
          <a:blip r:embed="rId5"/>
          <a:stretch>
            <a:fillRect/>
          </a:stretch>
        </p:blipFill>
        <p:spPr>
          <a:xfrm>
            <a:off x="7043933" y="1336393"/>
            <a:ext cx="4178419" cy="4178419"/>
          </a:xfrm>
          <a:prstGeom prst="rect">
            <a:avLst/>
          </a:prstGeom>
          <a:ln>
            <a:noFill/>
          </a:ln>
          <a:effectLst/>
        </p:spPr>
      </p:pic>
    </p:spTree>
    <p:extLst>
      <p:ext uri="{BB962C8B-B14F-4D97-AF65-F5344CB8AC3E}">
        <p14:creationId xmlns:p14="http://schemas.microsoft.com/office/powerpoint/2010/main" val="3694931485"/>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0" name="Group 19">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1" name="Rectangle 20">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Marcador de contenido 4">
            <a:extLst>
              <a:ext uri="{FF2B5EF4-FFF2-40B4-BE49-F238E27FC236}">
                <a16:creationId xmlns:a16="http://schemas.microsoft.com/office/drawing/2014/main" id="{4371684A-FE8C-5252-9C37-A02F35774B3E}"/>
              </a:ext>
            </a:extLst>
          </p:cNvPr>
          <p:cNvPicPr>
            <a:picLocks noGrp="1" noChangeAspect="1"/>
          </p:cNvPicPr>
          <p:nvPr>
            <p:ph idx="1"/>
          </p:nvPr>
        </p:nvPicPr>
        <p:blipFill rotWithShape="1">
          <a:blip r:embed="rId5"/>
          <a:srcRect l="25230" r="19691" b="1"/>
          <a:stretch/>
        </p:blipFill>
        <p:spPr>
          <a:xfrm>
            <a:off x="4636008" y="10"/>
            <a:ext cx="7552815" cy="6856310"/>
          </a:xfrm>
          <a:prstGeom prst="rect">
            <a:avLst/>
          </a:prstGeom>
          <a:ln>
            <a:noFill/>
          </a:ln>
          <a:effectLst/>
        </p:spPr>
      </p:pic>
      <p:sp>
        <p:nvSpPr>
          <p:cNvPr id="24" name="Rectangle 23">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F2FD3E75-D2BF-4198-F55A-E01B56545D4A}"/>
              </a:ext>
            </a:extLst>
          </p:cNvPr>
          <p:cNvSpPr>
            <a:spLocks noGrp="1"/>
          </p:cNvSpPr>
          <p:nvPr>
            <p:ph type="title"/>
          </p:nvPr>
        </p:nvSpPr>
        <p:spPr>
          <a:xfrm>
            <a:off x="680322" y="753228"/>
            <a:ext cx="3679028" cy="1080938"/>
          </a:xfrm>
        </p:spPr>
        <p:txBody>
          <a:bodyPr vert="horz" lIns="91440" tIns="45720" rIns="91440" bIns="45720" rtlCol="0" anchor="ctr">
            <a:normAutofit/>
          </a:bodyPr>
          <a:lstStyle/>
          <a:p>
            <a:r>
              <a:rPr lang="en-US" sz="3000"/>
              <a:t>Requerimientos del dispositivo móvil</a:t>
            </a:r>
          </a:p>
        </p:txBody>
      </p:sp>
      <p:pic>
        <p:nvPicPr>
          <p:cNvPr id="26" name="Picture 25">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4" name="Marcador de texto 3">
            <a:extLst>
              <a:ext uri="{FF2B5EF4-FFF2-40B4-BE49-F238E27FC236}">
                <a16:creationId xmlns:a16="http://schemas.microsoft.com/office/drawing/2014/main" id="{2703C6F5-A4F9-BF71-4CBD-1D06C58AE4E0}"/>
              </a:ext>
            </a:extLst>
          </p:cNvPr>
          <p:cNvSpPr>
            <a:spLocks noGrp="1"/>
          </p:cNvSpPr>
          <p:nvPr>
            <p:ph type="body" sz="half" idx="2"/>
          </p:nvPr>
        </p:nvSpPr>
        <p:spPr>
          <a:xfrm>
            <a:off x="680322" y="2336873"/>
            <a:ext cx="3581635" cy="3599316"/>
          </a:xfrm>
        </p:spPr>
        <p:txBody>
          <a:bodyPr vert="horz" lIns="91440" tIns="45720" rIns="91440" bIns="45720" rtlCol="0">
            <a:normAutofit/>
          </a:bodyPr>
          <a:lstStyle/>
          <a:p>
            <a:pPr indent="-228600">
              <a:buFont typeface="Arial" panose="020B0604020202020204" pitchFamily="34" charset="0"/>
              <a:buChar char="•"/>
            </a:pPr>
            <a:r>
              <a:rPr lang="en-US" dirty="0"/>
              <a:t>La </a:t>
            </a:r>
            <a:r>
              <a:rPr lang="en-US" dirty="0" err="1"/>
              <a:t>aplicación</a:t>
            </a:r>
            <a:r>
              <a:rPr lang="en-US" dirty="0"/>
              <a:t> de </a:t>
            </a:r>
            <a:r>
              <a:rPr lang="en-US" dirty="0" err="1"/>
              <a:t>Rappi</a:t>
            </a:r>
            <a:r>
              <a:rPr lang="en-US" dirty="0"/>
              <a:t> </a:t>
            </a:r>
            <a:r>
              <a:rPr lang="en-US" dirty="0" err="1"/>
              <a:t>tiene</a:t>
            </a:r>
            <a:r>
              <a:rPr lang="en-US" dirty="0"/>
              <a:t> un modo </a:t>
            </a:r>
            <a:r>
              <a:rPr lang="en-US" dirty="0" err="1"/>
              <a:t>combinado</a:t>
            </a:r>
            <a:r>
              <a:rPr lang="en-US" dirty="0"/>
              <a:t>, </a:t>
            </a:r>
            <a:r>
              <a:rPr lang="en-US" dirty="0" err="1"/>
              <a:t>utiliza</a:t>
            </a:r>
            <a:r>
              <a:rPr lang="en-US" dirty="0"/>
              <a:t> </a:t>
            </a:r>
            <a:r>
              <a:rPr lang="en-US" dirty="0" err="1"/>
              <a:t>datos</a:t>
            </a:r>
            <a:r>
              <a:rPr lang="en-US" dirty="0"/>
              <a:t> locales, </a:t>
            </a:r>
            <a:r>
              <a:rPr lang="en-US" dirty="0" err="1"/>
              <a:t>así</a:t>
            </a:r>
            <a:r>
              <a:rPr lang="en-US" dirty="0"/>
              <a:t> </a:t>
            </a:r>
            <a:r>
              <a:rPr lang="en-US" dirty="0" err="1"/>
              <a:t>como</a:t>
            </a:r>
            <a:r>
              <a:rPr lang="en-US" dirty="0"/>
              <a:t> </a:t>
            </a:r>
            <a:r>
              <a:rPr lang="en-US" dirty="0" err="1"/>
              <a:t>una</a:t>
            </a:r>
            <a:r>
              <a:rPr lang="en-US" dirty="0"/>
              <a:t> </a:t>
            </a:r>
            <a:r>
              <a:rPr lang="en-US" dirty="0" err="1"/>
              <a:t>conexión</a:t>
            </a:r>
            <a:r>
              <a:rPr lang="en-US" dirty="0"/>
              <a:t> a internet </a:t>
            </a:r>
            <a:r>
              <a:rPr lang="en-US" dirty="0" err="1"/>
              <a:t>ya</a:t>
            </a:r>
            <a:r>
              <a:rPr lang="en-US" dirty="0"/>
              <a:t> sea </a:t>
            </a:r>
            <a:r>
              <a:rPr lang="en-US" dirty="0" err="1"/>
              <a:t>por</a:t>
            </a:r>
            <a:r>
              <a:rPr lang="en-US" dirty="0"/>
              <a:t> </a:t>
            </a:r>
            <a:r>
              <a:rPr lang="en-US" dirty="0" err="1"/>
              <a:t>Wifi</a:t>
            </a:r>
            <a:r>
              <a:rPr lang="en-US" dirty="0"/>
              <a:t> o </a:t>
            </a:r>
            <a:r>
              <a:rPr lang="en-US" dirty="0" err="1"/>
              <a:t>Datos</a:t>
            </a:r>
            <a:r>
              <a:rPr lang="en-US" dirty="0"/>
              <a:t>.</a:t>
            </a:r>
          </a:p>
          <a:p>
            <a:pPr indent="-228600">
              <a:buFont typeface="Arial" panose="020B0604020202020204" pitchFamily="34" charset="0"/>
              <a:buChar char="•"/>
            </a:pPr>
            <a:r>
              <a:rPr lang="en-US" dirty="0"/>
              <a:t>El sensor que </a:t>
            </a:r>
            <a:r>
              <a:rPr lang="en-US" dirty="0" err="1"/>
              <a:t>utiliza</a:t>
            </a:r>
            <a:r>
              <a:rPr lang="en-US" dirty="0"/>
              <a:t> de forma </a:t>
            </a:r>
            <a:r>
              <a:rPr lang="en-US" dirty="0" err="1"/>
              <a:t>considerada</a:t>
            </a:r>
            <a:r>
              <a:rPr lang="en-US" dirty="0"/>
              <a:t> la app </a:t>
            </a:r>
            <a:r>
              <a:rPr lang="en-US" dirty="0" err="1"/>
              <a:t>dentro</a:t>
            </a:r>
            <a:r>
              <a:rPr lang="en-US" dirty="0"/>
              <a:t> del </a:t>
            </a:r>
            <a:r>
              <a:rPr lang="en-US" dirty="0" err="1"/>
              <a:t>dispositivo</a:t>
            </a:r>
            <a:r>
              <a:rPr lang="en-US" dirty="0"/>
              <a:t> es </a:t>
            </a:r>
            <a:r>
              <a:rPr lang="en-US" dirty="0" err="1"/>
              <a:t>el</a:t>
            </a:r>
            <a:r>
              <a:rPr lang="en-US" dirty="0"/>
              <a:t> GPS. La </a:t>
            </a:r>
            <a:r>
              <a:rPr lang="en-US" dirty="0" err="1"/>
              <a:t>interacción</a:t>
            </a:r>
            <a:r>
              <a:rPr lang="en-US" dirty="0"/>
              <a:t> con </a:t>
            </a:r>
            <a:r>
              <a:rPr lang="en-US" dirty="0" err="1"/>
              <a:t>Werables</a:t>
            </a:r>
            <a:r>
              <a:rPr lang="en-US" dirty="0"/>
              <a:t> </a:t>
            </a:r>
            <a:r>
              <a:rPr lang="en-US" dirty="0" err="1"/>
              <a:t>como</a:t>
            </a:r>
            <a:r>
              <a:rPr lang="en-US" dirty="0"/>
              <a:t> </a:t>
            </a:r>
            <a:r>
              <a:rPr lang="en-US" dirty="0" err="1"/>
              <a:t>tal</a:t>
            </a:r>
            <a:r>
              <a:rPr lang="en-US" dirty="0"/>
              <a:t>, no </a:t>
            </a:r>
            <a:r>
              <a:rPr lang="en-US" dirty="0" err="1"/>
              <a:t>tiene</a:t>
            </a:r>
            <a:r>
              <a:rPr lang="en-US" dirty="0"/>
              <a:t>, </a:t>
            </a:r>
            <a:r>
              <a:rPr lang="en-US" dirty="0" err="1"/>
              <a:t>pero</a:t>
            </a:r>
            <a:r>
              <a:rPr lang="en-US" dirty="0"/>
              <a:t> </a:t>
            </a:r>
            <a:r>
              <a:rPr lang="en-US" dirty="0" err="1"/>
              <a:t>podrían</a:t>
            </a:r>
            <a:r>
              <a:rPr lang="en-US" dirty="0"/>
              <a:t> </a:t>
            </a:r>
            <a:r>
              <a:rPr lang="en-US" dirty="0" err="1"/>
              <a:t>conectarse</a:t>
            </a:r>
            <a:r>
              <a:rPr lang="en-US" dirty="0"/>
              <a:t> las </a:t>
            </a:r>
            <a:r>
              <a:rPr lang="en-US" dirty="0" err="1"/>
              <a:t>notificaciones</a:t>
            </a:r>
            <a:r>
              <a:rPr lang="en-US" dirty="0"/>
              <a:t> </a:t>
            </a:r>
            <a:r>
              <a:rPr lang="en-US" dirty="0" err="1"/>
              <a:t>en</a:t>
            </a:r>
            <a:r>
              <a:rPr lang="en-US" dirty="0"/>
              <a:t> general de la </a:t>
            </a:r>
            <a:r>
              <a:rPr lang="en-US" dirty="0" err="1"/>
              <a:t>aplicación</a:t>
            </a:r>
            <a:r>
              <a:rPr lang="en-US" dirty="0"/>
              <a:t> a un Wearable, </a:t>
            </a:r>
            <a:r>
              <a:rPr lang="en-US" dirty="0" err="1"/>
              <a:t>más</a:t>
            </a:r>
            <a:r>
              <a:rPr lang="en-US" dirty="0"/>
              <a:t> </a:t>
            </a:r>
            <a:r>
              <a:rPr lang="en-US" dirty="0" err="1"/>
              <a:t>específicamente</a:t>
            </a:r>
            <a:r>
              <a:rPr lang="en-US" dirty="0"/>
              <a:t> a </a:t>
            </a:r>
            <a:r>
              <a:rPr lang="en-US" dirty="0" err="1"/>
              <a:t>algún</a:t>
            </a:r>
            <a:r>
              <a:rPr lang="en-US" dirty="0"/>
              <a:t> </a:t>
            </a:r>
            <a:r>
              <a:rPr lang="en-US" dirty="0" err="1"/>
              <a:t>reloj</a:t>
            </a:r>
            <a:r>
              <a:rPr lang="en-US" dirty="0"/>
              <a:t> o </a:t>
            </a:r>
            <a:r>
              <a:rPr lang="en-US" dirty="0" err="1"/>
              <a:t>pulsera</a:t>
            </a:r>
            <a:r>
              <a:rPr lang="en-US" dirty="0"/>
              <a:t> </a:t>
            </a:r>
            <a:r>
              <a:rPr lang="en-US" dirty="0" err="1"/>
              <a:t>inteligente</a:t>
            </a:r>
            <a:r>
              <a:rPr lang="en-US" dirty="0"/>
              <a:t> para </a:t>
            </a:r>
            <a:r>
              <a:rPr lang="en-US" dirty="0" err="1"/>
              <a:t>ello</a:t>
            </a:r>
            <a:endParaRPr lang="en-US" dirty="0"/>
          </a:p>
        </p:txBody>
      </p:sp>
    </p:spTree>
    <p:extLst>
      <p:ext uri="{BB962C8B-B14F-4D97-AF65-F5344CB8AC3E}">
        <p14:creationId xmlns:p14="http://schemas.microsoft.com/office/powerpoint/2010/main" val="2574933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4" name="Rectangle 2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45E63DF-F5A5-B302-08E5-752A5B37E237}"/>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Descargas</a:t>
            </a:r>
          </a:p>
        </p:txBody>
      </p:sp>
      <p:pic>
        <p:nvPicPr>
          <p:cNvPr id="28" name="Picture 2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1E166031-3A38-175C-6848-D16A16F482BF}"/>
              </a:ext>
            </a:extLst>
          </p:cNvPr>
          <p:cNvSpPr>
            <a:spLocks noGrp="1"/>
          </p:cNvSpPr>
          <p:nvPr>
            <p:ph type="body" sz="half" idx="2"/>
          </p:nvPr>
        </p:nvSpPr>
        <p:spPr>
          <a:xfrm>
            <a:off x="680321" y="2336873"/>
            <a:ext cx="3656289" cy="3599316"/>
          </a:xfrm>
        </p:spPr>
        <p:txBody>
          <a:bodyPr vert="horz" lIns="91440" tIns="45720" rIns="91440" bIns="45720" rtlCol="0">
            <a:normAutofit/>
          </a:bodyPr>
          <a:lstStyle/>
          <a:p>
            <a:pPr indent="-228600">
              <a:buFont typeface="Arial" panose="020B0604020202020204" pitchFamily="34" charset="0"/>
              <a:buChar char="•"/>
            </a:pPr>
            <a:r>
              <a:rPr lang="en-US" sz="1400"/>
              <a:t>Sensor Towers, una firma dedicada a rastrear datos de aplicaciones móviles advierte que Rappi ha contabilizado 3.5 millones de nuevas descargas en México en lo que va del año, acumulando 13.9 millones de instalaciones a nivel mundial en 2020.</a:t>
            </a:r>
          </a:p>
          <a:p>
            <a:pPr indent="-228600">
              <a:buFont typeface="Arial" panose="020B0604020202020204" pitchFamily="34" charset="0"/>
              <a:buChar char="•"/>
            </a:pPr>
            <a:r>
              <a:rPr lang="en-US" sz="1400"/>
              <a:t>Durante el 2020 las descargas alcanzaron su punto máximo en abril, con 602,000, casi el doble que en enero, cuando la cuenta de descargas marcó 317,000.</a:t>
            </a:r>
          </a:p>
          <a:p>
            <a:pPr indent="-228600">
              <a:buFont typeface="Arial" panose="020B0604020202020204" pitchFamily="34" charset="0"/>
              <a:buChar char="•"/>
            </a:pPr>
            <a:endParaRPr lang="en-US" sz="1400"/>
          </a:p>
        </p:txBody>
      </p:sp>
      <p:pic>
        <p:nvPicPr>
          <p:cNvPr id="5" name="Marcador de contenido 4">
            <a:extLst>
              <a:ext uri="{FF2B5EF4-FFF2-40B4-BE49-F238E27FC236}">
                <a16:creationId xmlns:a16="http://schemas.microsoft.com/office/drawing/2014/main" id="{2ADA277D-5913-BFA6-2A0D-B5FFFE2629EE}"/>
              </a:ext>
            </a:extLst>
          </p:cNvPr>
          <p:cNvPicPr>
            <a:picLocks noGrp="1" noChangeAspect="1"/>
          </p:cNvPicPr>
          <p:nvPr>
            <p:ph idx="1"/>
          </p:nvPr>
        </p:nvPicPr>
        <p:blipFill>
          <a:blip r:embed="rId5"/>
          <a:stretch>
            <a:fillRect/>
          </a:stretch>
        </p:blipFill>
        <p:spPr>
          <a:xfrm>
            <a:off x="5276090" y="1117130"/>
            <a:ext cx="6269479" cy="46237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165975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4" name="Rectangle 2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6A02DFAC-8818-058D-A994-C7A0D80F7AFF}"/>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Retroalimentación</a:t>
            </a:r>
          </a:p>
        </p:txBody>
      </p:sp>
      <p:pic>
        <p:nvPicPr>
          <p:cNvPr id="28" name="Picture 2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EFAAF31C-7D48-652D-2255-954326CA940F}"/>
              </a:ext>
            </a:extLst>
          </p:cNvPr>
          <p:cNvSpPr>
            <a:spLocks noGrp="1"/>
          </p:cNvSpPr>
          <p:nvPr>
            <p:ph type="body" sz="half" idx="2"/>
          </p:nvPr>
        </p:nvSpPr>
        <p:spPr>
          <a:xfrm>
            <a:off x="680321" y="2336873"/>
            <a:ext cx="3656289" cy="3599316"/>
          </a:xfrm>
        </p:spPr>
        <p:txBody>
          <a:bodyPr vert="horz" lIns="91440" tIns="45720" rIns="91440" bIns="45720" rtlCol="0">
            <a:normAutofit/>
          </a:bodyPr>
          <a:lstStyle/>
          <a:p>
            <a:pPr indent="-228600">
              <a:buFont typeface="Arial" panose="020B0604020202020204" pitchFamily="34" charset="0"/>
              <a:buChar char="•"/>
            </a:pPr>
            <a:r>
              <a:rPr lang="en-US" sz="1400"/>
              <a:t>Se puede analizar las opiniones de los usuarios con respecto a la aplicación. Pueden puntuar con estrellas en un rango de 1 a 5. Obviamente cualquier usuario puede puntuar sin importar el tiempo de uso de la aplicación, los desarrolladores pueden contestar estos comentarios u opiniones. </a:t>
            </a:r>
          </a:p>
        </p:txBody>
      </p:sp>
      <p:pic>
        <p:nvPicPr>
          <p:cNvPr id="5" name="Marcador de contenido 4">
            <a:extLst>
              <a:ext uri="{FF2B5EF4-FFF2-40B4-BE49-F238E27FC236}">
                <a16:creationId xmlns:a16="http://schemas.microsoft.com/office/drawing/2014/main" id="{CAF919A8-EB2E-F0EF-4D7B-7179B464F07E}"/>
              </a:ext>
            </a:extLst>
          </p:cNvPr>
          <p:cNvPicPr>
            <a:picLocks noGrp="1" noChangeAspect="1"/>
          </p:cNvPicPr>
          <p:nvPr>
            <p:ph idx="1"/>
          </p:nvPr>
        </p:nvPicPr>
        <p:blipFill>
          <a:blip r:embed="rId5"/>
          <a:stretch>
            <a:fillRect/>
          </a:stretch>
        </p:blipFill>
        <p:spPr>
          <a:xfrm>
            <a:off x="5276090" y="2504252"/>
            <a:ext cx="6269479" cy="184949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663291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4" name="Rectangle 2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01640EDC-A3EA-67C7-789D-41A42838953A}"/>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Roles y perfiles profesionales</a:t>
            </a:r>
          </a:p>
        </p:txBody>
      </p:sp>
      <p:pic>
        <p:nvPicPr>
          <p:cNvPr id="28" name="Picture 2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3FAA9BE3-E737-C86C-69F5-DAD0F7A50763}"/>
              </a:ext>
            </a:extLst>
          </p:cNvPr>
          <p:cNvSpPr>
            <a:spLocks noGrp="1"/>
          </p:cNvSpPr>
          <p:nvPr>
            <p:ph type="body" sz="half" idx="2"/>
          </p:nvPr>
        </p:nvSpPr>
        <p:spPr>
          <a:xfrm>
            <a:off x="680321" y="2336873"/>
            <a:ext cx="3656289" cy="3599316"/>
          </a:xfrm>
        </p:spPr>
        <p:txBody>
          <a:bodyPr vert="horz" lIns="91440" tIns="45720" rIns="91440" bIns="45720" rtlCol="0">
            <a:normAutofit/>
          </a:bodyPr>
          <a:lstStyle/>
          <a:p>
            <a:pPr indent="-228600">
              <a:buFont typeface="Arial" panose="020B0604020202020204" pitchFamily="34" charset="0"/>
              <a:buChar char="•"/>
            </a:pPr>
            <a:r>
              <a:rPr lang="en-US" sz="1400"/>
              <a:t>- Business Managers</a:t>
            </a:r>
          </a:p>
          <a:p>
            <a:pPr indent="-228600">
              <a:buFont typeface="Arial" panose="020B0604020202020204" pitchFamily="34" charset="0"/>
              <a:buChar char="•"/>
            </a:pPr>
            <a:r>
              <a:rPr lang="en-US" sz="1400"/>
              <a:t>- Costumer Service</a:t>
            </a:r>
          </a:p>
          <a:p>
            <a:pPr indent="-228600">
              <a:buFont typeface="Arial" panose="020B0604020202020204" pitchFamily="34" charset="0"/>
              <a:buChar char="•"/>
            </a:pPr>
            <a:r>
              <a:rPr lang="en-US" sz="1400"/>
              <a:t>- Data Science, Machine Learning and Business Intelligence</a:t>
            </a:r>
          </a:p>
          <a:p>
            <a:pPr indent="-228600">
              <a:buFont typeface="Arial" panose="020B0604020202020204" pitchFamily="34" charset="0"/>
              <a:buChar char="•"/>
            </a:pPr>
            <a:r>
              <a:rPr lang="en-US" sz="1400"/>
              <a:t>- DeOps, SecOps, SRE and NOC</a:t>
            </a:r>
          </a:p>
          <a:p>
            <a:pPr indent="-228600">
              <a:buFont typeface="Arial" panose="020B0604020202020204" pitchFamily="34" charset="0"/>
              <a:buChar char="•"/>
            </a:pPr>
            <a:r>
              <a:rPr lang="en-US" sz="1400"/>
              <a:t>- Finance &amp; Accounting</a:t>
            </a:r>
          </a:p>
          <a:p>
            <a:pPr indent="-228600">
              <a:buFont typeface="Arial" panose="020B0604020202020204" pitchFamily="34" charset="0"/>
              <a:buChar char="•"/>
            </a:pPr>
            <a:r>
              <a:rPr lang="en-US" sz="1400"/>
              <a:t>- Marketing</a:t>
            </a:r>
          </a:p>
          <a:p>
            <a:pPr indent="-228600">
              <a:buFont typeface="Arial" panose="020B0604020202020204" pitchFamily="34" charset="0"/>
              <a:buChar char="•"/>
            </a:pPr>
            <a:r>
              <a:rPr lang="en-US" sz="1400"/>
              <a:t>- Mobile (Android and IOS)</a:t>
            </a:r>
          </a:p>
          <a:p>
            <a:pPr indent="-228600">
              <a:buFont typeface="Arial" panose="020B0604020202020204" pitchFamily="34" charset="0"/>
              <a:buChar char="•"/>
            </a:pPr>
            <a:r>
              <a:rPr lang="en-US" sz="1400"/>
              <a:t>- Operations Analyst</a:t>
            </a:r>
          </a:p>
          <a:p>
            <a:pPr indent="-228600">
              <a:buFont typeface="Arial" panose="020B0604020202020204" pitchFamily="34" charset="0"/>
              <a:buChar char="•"/>
            </a:pPr>
            <a:r>
              <a:rPr lang="en-US" sz="1400"/>
              <a:t>- Software Developer (Backend, Frontend and Fullstack)</a:t>
            </a:r>
          </a:p>
          <a:p>
            <a:pPr indent="-228600">
              <a:buFont typeface="Arial" panose="020B0604020202020204" pitchFamily="34" charset="0"/>
              <a:buChar char="•"/>
            </a:pPr>
            <a:r>
              <a:rPr lang="en-US" sz="1400"/>
              <a:t>- UX/UI Design</a:t>
            </a:r>
          </a:p>
          <a:p>
            <a:pPr indent="-228600">
              <a:buFont typeface="Arial" panose="020B0604020202020204" pitchFamily="34" charset="0"/>
              <a:buChar char="•"/>
            </a:pPr>
            <a:endParaRPr lang="en-US" sz="1400"/>
          </a:p>
        </p:txBody>
      </p:sp>
      <p:pic>
        <p:nvPicPr>
          <p:cNvPr id="5" name="Marcador de contenido 4">
            <a:extLst>
              <a:ext uri="{FF2B5EF4-FFF2-40B4-BE49-F238E27FC236}">
                <a16:creationId xmlns:a16="http://schemas.microsoft.com/office/drawing/2014/main" id="{C9AD66CD-72E8-ACB1-DA95-0C03379FEFE2}"/>
              </a:ext>
            </a:extLst>
          </p:cNvPr>
          <p:cNvPicPr>
            <a:picLocks noGrp="1" noChangeAspect="1"/>
          </p:cNvPicPr>
          <p:nvPr>
            <p:ph idx="1"/>
          </p:nvPr>
        </p:nvPicPr>
        <p:blipFill>
          <a:blip r:embed="rId5"/>
          <a:stretch>
            <a:fillRect/>
          </a:stretch>
        </p:blipFill>
        <p:spPr>
          <a:xfrm>
            <a:off x="5276090" y="1767588"/>
            <a:ext cx="6269479" cy="332282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709115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1"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2"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3"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DE3CCB62-A31D-4C65-04C4-FCDAA0C6AC38}"/>
              </a:ext>
            </a:extLst>
          </p:cNvPr>
          <p:cNvSpPr>
            <a:spLocks noGrp="1"/>
          </p:cNvSpPr>
          <p:nvPr>
            <p:ph type="title"/>
          </p:nvPr>
        </p:nvSpPr>
        <p:spPr>
          <a:xfrm>
            <a:off x="680321" y="753228"/>
            <a:ext cx="9613861" cy="1080938"/>
          </a:xfrm>
        </p:spPr>
        <p:txBody>
          <a:bodyPr vert="horz" lIns="91440" tIns="45720" rIns="91440" bIns="45720" rtlCol="0" anchor="ctr">
            <a:normAutofit/>
          </a:bodyPr>
          <a:lstStyle/>
          <a:p>
            <a:r>
              <a:rPr lang="en-US"/>
              <a:t>FODA</a:t>
            </a:r>
          </a:p>
        </p:txBody>
      </p:sp>
      <p:sp>
        <p:nvSpPr>
          <p:cNvPr id="4" name="Marcador de texto 3">
            <a:extLst>
              <a:ext uri="{FF2B5EF4-FFF2-40B4-BE49-F238E27FC236}">
                <a16:creationId xmlns:a16="http://schemas.microsoft.com/office/drawing/2014/main" id="{1BCA5D84-A560-0C98-BEA1-94982BA786B2}"/>
              </a:ext>
            </a:extLst>
          </p:cNvPr>
          <p:cNvSpPr>
            <a:spLocks noGrp="1"/>
          </p:cNvSpPr>
          <p:nvPr>
            <p:ph type="body" sz="half" idx="2"/>
          </p:nvPr>
        </p:nvSpPr>
        <p:spPr>
          <a:xfrm>
            <a:off x="680322" y="2336873"/>
            <a:ext cx="4931045" cy="3599316"/>
          </a:xfrm>
        </p:spPr>
        <p:txBody>
          <a:bodyPr vert="horz" lIns="91440" tIns="45720" rIns="91440" bIns="45720" rtlCol="0">
            <a:normAutofit/>
          </a:bodyPr>
          <a:lstStyle/>
          <a:p>
            <a:r>
              <a:rPr lang="en-US" sz="1100" b="1" dirty="0" err="1"/>
              <a:t>Fortalezas</a:t>
            </a:r>
            <a:endParaRPr lang="en-US" sz="1100" b="1" dirty="0"/>
          </a:p>
          <a:p>
            <a:pPr indent="-228600">
              <a:buFont typeface="Arial" panose="020B0604020202020204" pitchFamily="34" charset="0"/>
              <a:buChar char="•"/>
            </a:pPr>
            <a:r>
              <a:rPr lang="en-US" sz="1000" dirty="0"/>
              <a:t>- </a:t>
            </a:r>
            <a:r>
              <a:rPr lang="en-US" sz="1000" dirty="0" err="1"/>
              <a:t>Facilidad</a:t>
            </a:r>
            <a:r>
              <a:rPr lang="en-US" sz="1000" dirty="0"/>
              <a:t> y </a:t>
            </a:r>
            <a:r>
              <a:rPr lang="en-US" sz="1000" dirty="0" err="1"/>
              <a:t>gratuidad</a:t>
            </a:r>
            <a:r>
              <a:rPr lang="en-US" sz="1000" dirty="0"/>
              <a:t> </a:t>
            </a:r>
            <a:r>
              <a:rPr lang="en-US" sz="1000" dirty="0" err="1"/>
              <a:t>en</a:t>
            </a:r>
            <a:r>
              <a:rPr lang="en-US" sz="1000" dirty="0"/>
              <a:t> la </a:t>
            </a:r>
            <a:r>
              <a:rPr lang="en-US" sz="1000" dirty="0" err="1"/>
              <a:t>descarga</a:t>
            </a:r>
            <a:r>
              <a:rPr lang="en-US" sz="1000" dirty="0"/>
              <a:t> del </a:t>
            </a:r>
            <a:r>
              <a:rPr lang="en-US" sz="1000" dirty="0" err="1"/>
              <a:t>aplicativo</a:t>
            </a:r>
            <a:r>
              <a:rPr lang="en-US" sz="1000" dirty="0"/>
              <a:t>.</a:t>
            </a:r>
          </a:p>
          <a:p>
            <a:pPr indent="-228600">
              <a:buFont typeface="Arial" panose="020B0604020202020204" pitchFamily="34" charset="0"/>
              <a:buChar char="•"/>
            </a:pPr>
            <a:r>
              <a:rPr lang="en-US" sz="1000" dirty="0"/>
              <a:t>- </a:t>
            </a:r>
            <a:r>
              <a:rPr lang="en-US" sz="1000" dirty="0" err="1"/>
              <a:t>Poseer</a:t>
            </a:r>
            <a:r>
              <a:rPr lang="en-US" sz="1000" dirty="0"/>
              <a:t> </a:t>
            </a:r>
            <a:r>
              <a:rPr lang="en-US" sz="1000" dirty="0" err="1"/>
              <a:t>una</a:t>
            </a:r>
            <a:r>
              <a:rPr lang="en-US" sz="1000" dirty="0"/>
              <a:t> app </a:t>
            </a:r>
            <a:r>
              <a:rPr lang="en-US" sz="1000" dirty="0" err="1"/>
              <a:t>más</a:t>
            </a:r>
            <a:r>
              <a:rPr lang="en-US" sz="1000" dirty="0"/>
              <a:t> flexible para la </a:t>
            </a:r>
            <a:r>
              <a:rPr lang="en-US" sz="1000" dirty="0" err="1"/>
              <a:t>incorporación</a:t>
            </a:r>
            <a:r>
              <a:rPr lang="en-US" sz="1000" dirty="0"/>
              <a:t> de </a:t>
            </a:r>
            <a:r>
              <a:rPr lang="en-US" sz="1000" dirty="0" err="1"/>
              <a:t>los</a:t>
            </a:r>
            <a:r>
              <a:rPr lang="en-US" sz="1000" dirty="0"/>
              <a:t> </a:t>
            </a:r>
            <a:r>
              <a:rPr lang="en-US" sz="1000" dirty="0" err="1"/>
              <a:t>repartidores</a:t>
            </a:r>
            <a:r>
              <a:rPr lang="en-US" sz="1000" dirty="0"/>
              <a:t>.</a:t>
            </a:r>
          </a:p>
          <a:p>
            <a:pPr indent="-228600">
              <a:buFont typeface="Arial" panose="020B0604020202020204" pitchFamily="34" charset="0"/>
              <a:buChar char="•"/>
            </a:pPr>
            <a:r>
              <a:rPr lang="en-US" sz="1000" dirty="0"/>
              <a:t>- </a:t>
            </a:r>
            <a:r>
              <a:rPr lang="en-US" sz="1000" dirty="0" err="1"/>
              <a:t>Variedad</a:t>
            </a:r>
            <a:r>
              <a:rPr lang="en-US" sz="1000" dirty="0"/>
              <a:t> de sus </a:t>
            </a:r>
            <a:r>
              <a:rPr lang="en-US" sz="1000" dirty="0" err="1"/>
              <a:t>servicios</a:t>
            </a:r>
            <a:r>
              <a:rPr lang="en-US" sz="1000" dirty="0"/>
              <a:t> que son </a:t>
            </a:r>
            <a:r>
              <a:rPr lang="en-US" sz="1000" dirty="0" err="1"/>
              <a:t>presentados</a:t>
            </a:r>
            <a:r>
              <a:rPr lang="en-US" sz="1000" dirty="0"/>
              <a:t> </a:t>
            </a:r>
            <a:r>
              <a:rPr lang="en-US" sz="1000" dirty="0" err="1"/>
              <a:t>en</a:t>
            </a:r>
            <a:r>
              <a:rPr lang="en-US" sz="1000" dirty="0"/>
              <a:t> </a:t>
            </a:r>
            <a:r>
              <a:rPr lang="en-US" sz="1000" dirty="0" err="1"/>
              <a:t>su</a:t>
            </a:r>
            <a:r>
              <a:rPr lang="en-US" sz="1000" dirty="0"/>
              <a:t> </a:t>
            </a:r>
            <a:r>
              <a:rPr lang="en-US" sz="1000" dirty="0" err="1"/>
              <a:t>aplicación</a:t>
            </a:r>
            <a:r>
              <a:rPr lang="en-US" sz="1000" dirty="0"/>
              <a:t>.</a:t>
            </a:r>
          </a:p>
          <a:p>
            <a:pPr indent="-228600">
              <a:buFont typeface="Arial" panose="020B0604020202020204" pitchFamily="34" charset="0"/>
              <a:buChar char="•"/>
            </a:pPr>
            <a:r>
              <a:rPr lang="en-US" sz="1000" dirty="0"/>
              <a:t>- </a:t>
            </a:r>
            <a:r>
              <a:rPr lang="en-US" sz="1000" dirty="0" err="1"/>
              <a:t>Diseño</a:t>
            </a:r>
            <a:r>
              <a:rPr lang="en-US" sz="1000" dirty="0"/>
              <a:t> de app </a:t>
            </a:r>
            <a:r>
              <a:rPr lang="en-US" sz="1000" dirty="0" err="1"/>
              <a:t>agradable</a:t>
            </a:r>
            <a:r>
              <a:rPr lang="en-US" sz="1000" dirty="0"/>
              <a:t> a la vista.</a:t>
            </a:r>
          </a:p>
          <a:p>
            <a:pPr indent="-228600">
              <a:buFont typeface="Arial" panose="020B0604020202020204" pitchFamily="34" charset="0"/>
              <a:buChar char="•"/>
            </a:pPr>
            <a:r>
              <a:rPr lang="en-US" sz="1000" dirty="0"/>
              <a:t>- </a:t>
            </a:r>
            <a:r>
              <a:rPr lang="en-US" sz="1000" dirty="0" err="1"/>
              <a:t>Convenios</a:t>
            </a:r>
            <a:r>
              <a:rPr lang="en-US" sz="1000" dirty="0"/>
              <a:t> con </a:t>
            </a:r>
            <a:r>
              <a:rPr lang="en-US" sz="1000" dirty="0" err="1"/>
              <a:t>varias</a:t>
            </a:r>
            <a:r>
              <a:rPr lang="en-US" sz="1000" dirty="0"/>
              <a:t> </a:t>
            </a:r>
            <a:r>
              <a:rPr lang="en-US" sz="1000" dirty="0" err="1"/>
              <a:t>cadenas</a:t>
            </a:r>
            <a:r>
              <a:rPr lang="en-US" sz="1000" dirty="0"/>
              <a:t> de </a:t>
            </a:r>
            <a:r>
              <a:rPr lang="en-US" sz="1000" dirty="0" err="1"/>
              <a:t>productos</a:t>
            </a:r>
            <a:r>
              <a:rPr lang="en-US" sz="1000" dirty="0"/>
              <a:t>.</a:t>
            </a:r>
          </a:p>
          <a:p>
            <a:r>
              <a:rPr lang="en-US" sz="1100" b="1" dirty="0" err="1"/>
              <a:t>Oportunidades</a:t>
            </a:r>
            <a:endParaRPr lang="en-US" sz="1100" b="1" dirty="0"/>
          </a:p>
          <a:p>
            <a:pPr indent="-228600">
              <a:buFont typeface="Arial" panose="020B0604020202020204" pitchFamily="34" charset="0"/>
              <a:buChar char="•"/>
            </a:pPr>
            <a:r>
              <a:rPr lang="en-US" sz="1000" dirty="0"/>
              <a:t>- </a:t>
            </a:r>
            <a:r>
              <a:rPr lang="en-US" sz="1000" dirty="0" err="1"/>
              <a:t>Crecer</a:t>
            </a:r>
            <a:r>
              <a:rPr lang="en-US" sz="1000" dirty="0"/>
              <a:t> a </a:t>
            </a:r>
            <a:r>
              <a:rPr lang="en-US" sz="1000" dirty="0" err="1"/>
              <a:t>nuevos</a:t>
            </a:r>
            <a:r>
              <a:rPr lang="en-US" sz="1000" dirty="0"/>
              <a:t> mercados.</a:t>
            </a:r>
          </a:p>
          <a:p>
            <a:pPr indent="-228600">
              <a:buFont typeface="Arial" panose="020B0604020202020204" pitchFamily="34" charset="0"/>
              <a:buChar char="•"/>
            </a:pPr>
            <a:r>
              <a:rPr lang="en-US" sz="1000" dirty="0"/>
              <a:t>- </a:t>
            </a:r>
            <a:r>
              <a:rPr lang="en-US" sz="1000" dirty="0" err="1"/>
              <a:t>Incorporar</a:t>
            </a:r>
            <a:r>
              <a:rPr lang="en-US" sz="1000" dirty="0"/>
              <a:t> </a:t>
            </a:r>
            <a:r>
              <a:rPr lang="en-US" sz="1000" dirty="0" err="1"/>
              <a:t>otros</a:t>
            </a:r>
            <a:r>
              <a:rPr lang="en-US" sz="1000" dirty="0"/>
              <a:t> </a:t>
            </a:r>
            <a:r>
              <a:rPr lang="en-US" sz="1000" dirty="0" err="1"/>
              <a:t>servicios</a:t>
            </a:r>
            <a:r>
              <a:rPr lang="en-US" sz="1000" dirty="0"/>
              <a:t> que </a:t>
            </a:r>
            <a:r>
              <a:rPr lang="en-US" sz="1000" dirty="0" err="1"/>
              <a:t>brinda</a:t>
            </a:r>
            <a:r>
              <a:rPr lang="en-US" sz="1000" dirty="0"/>
              <a:t> la app.</a:t>
            </a:r>
          </a:p>
          <a:p>
            <a:pPr indent="-228600">
              <a:buFont typeface="Arial" panose="020B0604020202020204" pitchFamily="34" charset="0"/>
              <a:buChar char="•"/>
            </a:pPr>
            <a:r>
              <a:rPr lang="en-US" sz="1000" dirty="0"/>
              <a:t>- </a:t>
            </a:r>
            <a:r>
              <a:rPr lang="en-US" sz="1000" dirty="0" err="1"/>
              <a:t>Aumento</a:t>
            </a:r>
            <a:r>
              <a:rPr lang="en-US" sz="1000" dirty="0"/>
              <a:t> </a:t>
            </a:r>
            <a:r>
              <a:rPr lang="en-US" sz="1000" dirty="0" err="1"/>
              <a:t>exponencial</a:t>
            </a:r>
            <a:r>
              <a:rPr lang="en-US" sz="1000" dirty="0"/>
              <a:t> de la </a:t>
            </a:r>
            <a:r>
              <a:rPr lang="en-US" sz="1000" dirty="0" err="1"/>
              <a:t>demanda</a:t>
            </a:r>
            <a:r>
              <a:rPr lang="en-US" sz="1000" dirty="0"/>
              <a:t> </a:t>
            </a:r>
            <a:r>
              <a:rPr lang="en-US" sz="1000" dirty="0" err="1"/>
              <a:t>por</a:t>
            </a:r>
            <a:r>
              <a:rPr lang="en-US" sz="1000" dirty="0"/>
              <a:t> la </a:t>
            </a:r>
            <a:r>
              <a:rPr lang="en-US" sz="1000" dirty="0" err="1"/>
              <a:t>pandemia</a:t>
            </a:r>
            <a:r>
              <a:rPr lang="en-US" sz="1000" dirty="0"/>
              <a:t>.</a:t>
            </a:r>
          </a:p>
          <a:p>
            <a:pPr indent="-228600">
              <a:buFont typeface="Arial" panose="020B0604020202020204" pitchFamily="34" charset="0"/>
              <a:buChar char="•"/>
            </a:pPr>
            <a:r>
              <a:rPr lang="en-US" sz="1000" dirty="0"/>
              <a:t>- </a:t>
            </a:r>
            <a:r>
              <a:rPr lang="en-US" sz="1000" dirty="0" err="1"/>
              <a:t>Posibilidad</a:t>
            </a:r>
            <a:r>
              <a:rPr lang="en-US" sz="1000" dirty="0"/>
              <a:t> de </a:t>
            </a:r>
            <a:r>
              <a:rPr lang="en-US" sz="1000" dirty="0" err="1"/>
              <a:t>incorporar</a:t>
            </a:r>
            <a:r>
              <a:rPr lang="en-US" sz="1000" dirty="0"/>
              <a:t> gran </a:t>
            </a:r>
            <a:r>
              <a:rPr lang="en-US" sz="1000" dirty="0" err="1"/>
              <a:t>cantidad</a:t>
            </a:r>
            <a:r>
              <a:rPr lang="en-US" sz="1000" dirty="0"/>
              <a:t> de </a:t>
            </a:r>
            <a:r>
              <a:rPr lang="en-US" sz="1000" dirty="0" err="1"/>
              <a:t>potenciales</a:t>
            </a:r>
            <a:r>
              <a:rPr lang="en-US" sz="1000" dirty="0"/>
              <a:t> </a:t>
            </a:r>
            <a:r>
              <a:rPr lang="en-US" sz="1000" dirty="0" err="1"/>
              <a:t>aliados</a:t>
            </a:r>
            <a:r>
              <a:rPr lang="en-US" sz="1000" dirty="0"/>
              <a:t>.</a:t>
            </a:r>
          </a:p>
          <a:p>
            <a:pPr indent="-228600">
              <a:buFont typeface="Arial" panose="020B0604020202020204" pitchFamily="34" charset="0"/>
              <a:buChar char="•"/>
            </a:pPr>
            <a:r>
              <a:rPr lang="en-US" sz="1000" dirty="0"/>
              <a:t>- </a:t>
            </a:r>
            <a:r>
              <a:rPr lang="en-US" sz="1000" dirty="0" err="1"/>
              <a:t>Reconocimiento</a:t>
            </a:r>
            <a:r>
              <a:rPr lang="en-US" sz="1000" dirty="0"/>
              <a:t> a </a:t>
            </a:r>
            <a:r>
              <a:rPr lang="en-US" sz="1000" dirty="0" err="1"/>
              <a:t>nivel</a:t>
            </a:r>
            <a:r>
              <a:rPr lang="en-US" sz="1000" dirty="0"/>
              <a:t> </a:t>
            </a:r>
            <a:r>
              <a:rPr lang="en-US" sz="1000" dirty="0" err="1"/>
              <a:t>internacional</a:t>
            </a:r>
            <a:r>
              <a:rPr lang="en-US" sz="1000" dirty="0"/>
              <a:t> (Colombia, México, </a:t>
            </a:r>
            <a:r>
              <a:rPr lang="en-US" sz="1000" dirty="0" err="1"/>
              <a:t>Brasil</a:t>
            </a:r>
            <a:r>
              <a:rPr lang="en-US" sz="1000" dirty="0"/>
              <a:t>, Chile, etc.)</a:t>
            </a:r>
          </a:p>
          <a:p>
            <a:pPr indent="-228600">
              <a:buFont typeface="Arial" panose="020B0604020202020204" pitchFamily="34" charset="0"/>
              <a:buChar char="•"/>
            </a:pPr>
            <a:r>
              <a:rPr lang="en-US" sz="1000" dirty="0"/>
              <a:t>- </a:t>
            </a:r>
            <a:r>
              <a:rPr lang="en-US" sz="1000" dirty="0" err="1"/>
              <a:t>Crecimiento</a:t>
            </a:r>
            <a:r>
              <a:rPr lang="en-US" sz="1000" dirty="0"/>
              <a:t> de </a:t>
            </a:r>
            <a:r>
              <a:rPr lang="en-US" sz="1000" dirty="0" err="1"/>
              <a:t>usuarios</a:t>
            </a:r>
            <a:r>
              <a:rPr lang="en-US" sz="1000" dirty="0"/>
              <a:t>.</a:t>
            </a:r>
          </a:p>
          <a:p>
            <a:pPr indent="-228600">
              <a:buFont typeface="Arial" panose="020B0604020202020204" pitchFamily="34" charset="0"/>
              <a:buChar char="•"/>
            </a:pPr>
            <a:endParaRPr lang="en-US" sz="1000" dirty="0"/>
          </a:p>
        </p:txBody>
      </p:sp>
      <p:pic>
        <p:nvPicPr>
          <p:cNvPr id="5" name="Marcador de contenido 4">
            <a:extLst>
              <a:ext uri="{FF2B5EF4-FFF2-40B4-BE49-F238E27FC236}">
                <a16:creationId xmlns:a16="http://schemas.microsoft.com/office/drawing/2014/main" id="{9466276A-55EB-03D9-2AF0-909005413DAC}"/>
              </a:ext>
            </a:extLst>
          </p:cNvPr>
          <p:cNvPicPr>
            <a:picLocks noGrp="1" noChangeAspect="1"/>
          </p:cNvPicPr>
          <p:nvPr>
            <p:ph idx="1"/>
          </p:nvPr>
        </p:nvPicPr>
        <p:blipFill>
          <a:blip r:embed="rId5"/>
          <a:stretch>
            <a:fillRect/>
          </a:stretch>
        </p:blipFill>
        <p:spPr>
          <a:xfrm>
            <a:off x="6095999" y="2609143"/>
            <a:ext cx="4198182" cy="305417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822149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1"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2"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3"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DE3CCB62-A31D-4C65-04C4-FCDAA0C6AC38}"/>
              </a:ext>
            </a:extLst>
          </p:cNvPr>
          <p:cNvSpPr>
            <a:spLocks noGrp="1"/>
          </p:cNvSpPr>
          <p:nvPr>
            <p:ph type="title"/>
          </p:nvPr>
        </p:nvSpPr>
        <p:spPr>
          <a:xfrm>
            <a:off x="680321" y="753228"/>
            <a:ext cx="9613861" cy="1080938"/>
          </a:xfrm>
        </p:spPr>
        <p:txBody>
          <a:bodyPr vert="horz" lIns="91440" tIns="45720" rIns="91440" bIns="45720" rtlCol="0" anchor="ctr">
            <a:normAutofit/>
          </a:bodyPr>
          <a:lstStyle/>
          <a:p>
            <a:r>
              <a:rPr lang="en-US"/>
              <a:t>FODA</a:t>
            </a:r>
          </a:p>
        </p:txBody>
      </p:sp>
      <p:sp>
        <p:nvSpPr>
          <p:cNvPr id="4" name="Marcador de texto 3">
            <a:extLst>
              <a:ext uri="{FF2B5EF4-FFF2-40B4-BE49-F238E27FC236}">
                <a16:creationId xmlns:a16="http://schemas.microsoft.com/office/drawing/2014/main" id="{1BCA5D84-A560-0C98-BEA1-94982BA786B2}"/>
              </a:ext>
            </a:extLst>
          </p:cNvPr>
          <p:cNvSpPr>
            <a:spLocks noGrp="1"/>
          </p:cNvSpPr>
          <p:nvPr>
            <p:ph type="body" sz="half" idx="2"/>
          </p:nvPr>
        </p:nvSpPr>
        <p:spPr>
          <a:xfrm>
            <a:off x="680322" y="2336873"/>
            <a:ext cx="4931045" cy="3599316"/>
          </a:xfrm>
        </p:spPr>
        <p:txBody>
          <a:bodyPr vert="horz" lIns="91440" tIns="45720" rIns="91440" bIns="45720" rtlCol="0">
            <a:normAutofit/>
          </a:bodyPr>
          <a:lstStyle/>
          <a:p>
            <a:r>
              <a:rPr lang="es-MX" sz="1100" b="1" dirty="0"/>
              <a:t> Debilidades</a:t>
            </a:r>
          </a:p>
          <a:p>
            <a:pPr indent="-228600">
              <a:buFont typeface="Arial" panose="020B0604020202020204" pitchFamily="34" charset="0"/>
              <a:buChar char="•"/>
            </a:pPr>
            <a:r>
              <a:rPr lang="es-MX" sz="1000" dirty="0"/>
              <a:t>Falta de visión higiénica en los </a:t>
            </a:r>
            <a:r>
              <a:rPr lang="es-MX" sz="1000" dirty="0" err="1"/>
              <a:t>rappitenderos</a:t>
            </a:r>
            <a:endParaRPr lang="es-MX" sz="1000" dirty="0"/>
          </a:p>
          <a:p>
            <a:pPr indent="-228600">
              <a:buFont typeface="Arial" panose="020B0604020202020204" pitchFamily="34" charset="0"/>
              <a:buChar char="•"/>
            </a:pPr>
            <a:r>
              <a:rPr lang="es-MX" sz="1000" dirty="0"/>
              <a:t>Problemas con la app, cobros indebidos, por ejemplo.</a:t>
            </a:r>
          </a:p>
          <a:p>
            <a:pPr indent="-228600">
              <a:buFont typeface="Arial" panose="020B0604020202020204" pitchFamily="34" charset="0"/>
              <a:buChar char="•"/>
            </a:pPr>
            <a:r>
              <a:rPr lang="es-MX" sz="1000" dirty="0"/>
              <a:t>Falta de cobertura nacional</a:t>
            </a:r>
          </a:p>
          <a:p>
            <a:pPr indent="-228600">
              <a:buFont typeface="Arial" panose="020B0604020202020204" pitchFamily="34" charset="0"/>
              <a:buChar char="•"/>
            </a:pPr>
            <a:r>
              <a:rPr lang="es-MX" sz="1000" dirty="0"/>
              <a:t>Desconfianza debido a la informalidad de contrato de los </a:t>
            </a:r>
            <a:r>
              <a:rPr lang="es-MX" sz="1000" dirty="0" err="1"/>
              <a:t>rappitenderos</a:t>
            </a:r>
            <a:endParaRPr lang="es-MX" sz="1000" dirty="0"/>
          </a:p>
          <a:p>
            <a:pPr indent="-228600">
              <a:buFont typeface="Arial" panose="020B0604020202020204" pitchFamily="34" charset="0"/>
              <a:buChar char="•"/>
            </a:pPr>
            <a:r>
              <a:rPr lang="es-MX" sz="1000" dirty="0"/>
              <a:t>Desconfianza por pagos adelantados</a:t>
            </a:r>
          </a:p>
          <a:p>
            <a:pPr indent="-228600">
              <a:buFont typeface="Arial" panose="020B0604020202020204" pitchFamily="34" charset="0"/>
              <a:buChar char="•"/>
            </a:pPr>
            <a:r>
              <a:rPr lang="es-MX" sz="1000" dirty="0"/>
              <a:t>Falla de garantía debido a pedidos incompletos</a:t>
            </a:r>
          </a:p>
          <a:p>
            <a:r>
              <a:rPr lang="es-MX" sz="1100" b="1" dirty="0"/>
              <a:t>Amenazas</a:t>
            </a:r>
          </a:p>
          <a:p>
            <a:pPr indent="-228600">
              <a:buFont typeface="Arial" panose="020B0604020202020204" pitchFamily="34" charset="0"/>
              <a:buChar char="•"/>
            </a:pPr>
            <a:r>
              <a:rPr lang="es-MX" sz="1000" dirty="0"/>
              <a:t>El ingreso de nuevos competidores</a:t>
            </a:r>
          </a:p>
          <a:p>
            <a:pPr indent="-228600">
              <a:buFont typeface="Arial" panose="020B0604020202020204" pitchFamily="34" charset="0"/>
              <a:buChar char="•"/>
            </a:pPr>
            <a:r>
              <a:rPr lang="es-MX" sz="1000" dirty="0"/>
              <a:t>Inseguridad ciudadana</a:t>
            </a:r>
          </a:p>
          <a:p>
            <a:pPr indent="-228600">
              <a:buFont typeface="Arial" panose="020B0604020202020204" pitchFamily="34" charset="0"/>
              <a:buChar char="•"/>
            </a:pPr>
            <a:r>
              <a:rPr lang="es-MX" sz="1000" dirty="0"/>
              <a:t>Problemas económicos</a:t>
            </a:r>
          </a:p>
          <a:p>
            <a:pPr indent="-228600">
              <a:buFont typeface="Arial" panose="020B0604020202020204" pitchFamily="34" charset="0"/>
              <a:buChar char="•"/>
            </a:pPr>
            <a:r>
              <a:rPr lang="es-MX" sz="1000" dirty="0"/>
              <a:t>Ciberseguridad y tratamiento de datos</a:t>
            </a:r>
          </a:p>
          <a:p>
            <a:pPr indent="-228600">
              <a:buFont typeface="Arial" panose="020B0604020202020204" pitchFamily="34" charset="0"/>
              <a:buChar char="•"/>
            </a:pPr>
            <a:r>
              <a:rPr lang="es-MX" sz="1000" dirty="0"/>
              <a:t>Posibles problemas bancarios</a:t>
            </a:r>
          </a:p>
          <a:p>
            <a:pPr indent="-228600">
              <a:buFont typeface="Arial" panose="020B0604020202020204" pitchFamily="34" charset="0"/>
              <a:buChar char="•"/>
            </a:pPr>
            <a:endParaRPr lang="en-US" sz="1000" dirty="0"/>
          </a:p>
        </p:txBody>
      </p:sp>
      <p:pic>
        <p:nvPicPr>
          <p:cNvPr id="5" name="Marcador de contenido 4">
            <a:extLst>
              <a:ext uri="{FF2B5EF4-FFF2-40B4-BE49-F238E27FC236}">
                <a16:creationId xmlns:a16="http://schemas.microsoft.com/office/drawing/2014/main" id="{9466276A-55EB-03D9-2AF0-909005413DAC}"/>
              </a:ext>
            </a:extLst>
          </p:cNvPr>
          <p:cNvPicPr>
            <a:picLocks noGrp="1" noChangeAspect="1"/>
          </p:cNvPicPr>
          <p:nvPr>
            <p:ph idx="1"/>
          </p:nvPr>
        </p:nvPicPr>
        <p:blipFill>
          <a:blip r:embed="rId5"/>
          <a:stretch>
            <a:fillRect/>
          </a:stretch>
        </p:blipFill>
        <p:spPr>
          <a:xfrm>
            <a:off x="6095999" y="2609143"/>
            <a:ext cx="4198182" cy="305417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694202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7" name="Picture 16">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9" name="Rectangle 18">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3" name="Rectangle 22">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Rectangle 26">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461DDE3-101B-4D81-E879-AAF8DCCA099B}"/>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a:t>Introducción</a:t>
            </a:r>
          </a:p>
        </p:txBody>
      </p:sp>
      <p:pic>
        <p:nvPicPr>
          <p:cNvPr id="31" name="Picture 30">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4" name="Marcador de texto 3">
            <a:extLst>
              <a:ext uri="{FF2B5EF4-FFF2-40B4-BE49-F238E27FC236}">
                <a16:creationId xmlns:a16="http://schemas.microsoft.com/office/drawing/2014/main" id="{9D1C2023-721B-9668-462C-31E01CF24A87}"/>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a:t>Inicialmente fue llamada “Grability”, dicho nombre fue integrado por Sebastián Mejía, Simón Borrero y Felipe Villamarín, todos ellos de nacionalidad colombiana. Posteriormente, la app fue bautizada por sus mismos usuarios como “Rappi” gracias a una sección de sugerencias.</a:t>
            </a:r>
          </a:p>
          <a:p>
            <a:pPr indent="-228600">
              <a:buFont typeface="Arial" panose="020B0604020202020204" pitchFamily="34" charset="0"/>
              <a:buChar char="•"/>
            </a:pPr>
            <a:r>
              <a:rPr lang="en-US" sz="2000"/>
              <a:t>Fue fundada en el año 2015 en Bogotá, con el fin de aportarle una solución logística a una plataforma tecnológica creada para el sector retail por los colombianos Simón Borrero, Sebastián Mejía, Felipe Villamarín y Juan Pablo Ortega.</a:t>
            </a:r>
          </a:p>
        </p:txBody>
      </p:sp>
      <p:pic>
        <p:nvPicPr>
          <p:cNvPr id="8" name="Marcador de contenido 7">
            <a:extLst>
              <a:ext uri="{FF2B5EF4-FFF2-40B4-BE49-F238E27FC236}">
                <a16:creationId xmlns:a16="http://schemas.microsoft.com/office/drawing/2014/main" id="{8C6CD91B-B02D-5562-A5E1-B9E3689CAAD5}"/>
              </a:ext>
            </a:extLst>
          </p:cNvPr>
          <p:cNvPicPr>
            <a:picLocks noGrp="1" noChangeAspect="1"/>
          </p:cNvPicPr>
          <p:nvPr>
            <p:ph idx="1"/>
          </p:nvPr>
        </p:nvPicPr>
        <p:blipFill>
          <a:blip r:embed="rId5"/>
          <a:stretch>
            <a:fillRect/>
          </a:stretch>
        </p:blipFill>
        <p:spPr>
          <a:xfrm>
            <a:off x="8187091" y="2321676"/>
            <a:ext cx="3358478" cy="221464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558281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F9102D-3E86-EB16-7CEF-5963A81A1D72}"/>
              </a:ext>
            </a:extLst>
          </p:cNvPr>
          <p:cNvSpPr>
            <a:spLocks noGrp="1"/>
          </p:cNvSpPr>
          <p:nvPr>
            <p:ph type="title"/>
          </p:nvPr>
        </p:nvSpPr>
        <p:spPr/>
        <p:txBody>
          <a:bodyPr/>
          <a:lstStyle/>
          <a:p>
            <a:r>
              <a:rPr lang="es-MX" dirty="0"/>
              <a:t>Conclusiones</a:t>
            </a:r>
          </a:p>
        </p:txBody>
      </p:sp>
      <p:sp>
        <p:nvSpPr>
          <p:cNvPr id="4" name="Marcador de texto 3">
            <a:extLst>
              <a:ext uri="{FF2B5EF4-FFF2-40B4-BE49-F238E27FC236}">
                <a16:creationId xmlns:a16="http://schemas.microsoft.com/office/drawing/2014/main" id="{424B05E2-F4CE-2ABE-B34A-2F86E3403766}"/>
              </a:ext>
            </a:extLst>
          </p:cNvPr>
          <p:cNvSpPr>
            <a:spLocks noGrp="1"/>
          </p:cNvSpPr>
          <p:nvPr>
            <p:ph type="body" sz="half" idx="2"/>
          </p:nvPr>
        </p:nvSpPr>
        <p:spPr>
          <a:xfrm>
            <a:off x="680321" y="2336872"/>
            <a:ext cx="10074365" cy="3599317"/>
          </a:xfrm>
        </p:spPr>
        <p:txBody>
          <a:bodyPr>
            <a:normAutofit/>
          </a:bodyPr>
          <a:lstStyle/>
          <a:p>
            <a:r>
              <a:rPr lang="es-MX" dirty="0"/>
              <a:t>En este análisis aprendimos a analizar cada detalle de la aplicación de </a:t>
            </a:r>
            <a:r>
              <a:rPr lang="es-MX" dirty="0" err="1"/>
              <a:t>Rappi</a:t>
            </a:r>
            <a:r>
              <a:rPr lang="es-MX" dirty="0"/>
              <a:t>, desde cuestiones sociales, económicas, de desarrollo, funcionalidades, etc. </a:t>
            </a:r>
          </a:p>
          <a:p>
            <a:r>
              <a:rPr lang="es-MX" dirty="0"/>
              <a:t>Decidimos escoger esta app por la forma en la que creció durante su creación, existencia y funcionalidad siendo así interesante para nosotros, debido a la forma en que creció, sus funciones un análisis de crecimiento, como trabaja en cuestión administrativa, técnica y desarrollo, debido a la forma en que se conforma, ya que se comparaba como forma exponencial, teniendo grandes competidores dependiendo el sector que quiera abarcar, si es el restaurantero, teniendo a 3 grandes competidores en México.</a:t>
            </a:r>
          </a:p>
          <a:p>
            <a:r>
              <a:rPr lang="es-MX" dirty="0"/>
              <a:t>Es una app muy completa que resuelve el problema en específico para el cual fue creada desde un principio, llevar comida a domicilio de lugares cercanos a donde vives lo más rápido posible, y tener varios métodos de pago aparte del efectivo.</a:t>
            </a:r>
          </a:p>
          <a:p>
            <a:endParaRPr lang="es-MX" dirty="0"/>
          </a:p>
        </p:txBody>
      </p:sp>
    </p:spTree>
    <p:extLst>
      <p:ext uri="{BB962C8B-B14F-4D97-AF65-F5344CB8AC3E}">
        <p14:creationId xmlns:p14="http://schemas.microsoft.com/office/powerpoint/2010/main" val="2147508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F9102D-3E86-EB16-7CEF-5963A81A1D72}"/>
              </a:ext>
            </a:extLst>
          </p:cNvPr>
          <p:cNvSpPr>
            <a:spLocks noGrp="1"/>
          </p:cNvSpPr>
          <p:nvPr>
            <p:ph type="title"/>
          </p:nvPr>
        </p:nvSpPr>
        <p:spPr/>
        <p:txBody>
          <a:bodyPr/>
          <a:lstStyle/>
          <a:p>
            <a:r>
              <a:rPr lang="es-MX" dirty="0"/>
              <a:t>Referencias</a:t>
            </a:r>
          </a:p>
        </p:txBody>
      </p:sp>
      <p:sp>
        <p:nvSpPr>
          <p:cNvPr id="4" name="Marcador de texto 3">
            <a:extLst>
              <a:ext uri="{FF2B5EF4-FFF2-40B4-BE49-F238E27FC236}">
                <a16:creationId xmlns:a16="http://schemas.microsoft.com/office/drawing/2014/main" id="{424B05E2-F4CE-2ABE-B34A-2F86E3403766}"/>
              </a:ext>
            </a:extLst>
          </p:cNvPr>
          <p:cNvSpPr>
            <a:spLocks noGrp="1"/>
          </p:cNvSpPr>
          <p:nvPr>
            <p:ph type="body" sz="half" idx="2"/>
          </p:nvPr>
        </p:nvSpPr>
        <p:spPr>
          <a:xfrm>
            <a:off x="680321" y="2055303"/>
            <a:ext cx="10418313" cy="4437775"/>
          </a:xfrm>
        </p:spPr>
        <p:txBody>
          <a:bodyPr>
            <a:normAutofit fontScale="92500" lnSpcReduction="10000"/>
          </a:bodyPr>
          <a:lstStyle/>
          <a:p>
            <a:r>
              <a:rPr lang="es-MX" dirty="0" err="1"/>
              <a:t>Rappi</a:t>
            </a:r>
            <a:r>
              <a:rPr lang="es-MX" dirty="0"/>
              <a:t>. (2017). ¿Sabías que </a:t>
            </a:r>
            <a:r>
              <a:rPr lang="es-MX" dirty="0" err="1"/>
              <a:t>Rappi</a:t>
            </a:r>
            <a:r>
              <a:rPr lang="es-MX" dirty="0"/>
              <a:t> te lleva lo que quieras a tu casa u oficina?. 6 de mayo del 2022, de </a:t>
            </a:r>
            <a:r>
              <a:rPr lang="es-MX" dirty="0" err="1"/>
              <a:t>Rappi</a:t>
            </a:r>
            <a:r>
              <a:rPr lang="es-MX" dirty="0"/>
              <a:t> Sitio web: https://blog.rappi.com/pide-por-rappi/</a:t>
            </a:r>
          </a:p>
          <a:p>
            <a:r>
              <a:rPr lang="es-MX" dirty="0"/>
              <a:t>Wikipedia. (2022). </a:t>
            </a:r>
            <a:r>
              <a:rPr lang="es-MX" dirty="0" err="1"/>
              <a:t>Rappi</a:t>
            </a:r>
            <a:r>
              <a:rPr lang="es-MX" dirty="0"/>
              <a:t>. 6 de mayo del 2022, de Wikipedia Sitio web: https://es.wikipedia.org/wiki/Rappi</a:t>
            </a:r>
          </a:p>
          <a:p>
            <a:r>
              <a:rPr lang="es-MX" dirty="0"/>
              <a:t>App Store. (2022). </a:t>
            </a:r>
            <a:r>
              <a:rPr lang="es-MX" dirty="0" err="1"/>
              <a:t>Rappi</a:t>
            </a:r>
            <a:r>
              <a:rPr lang="es-MX" dirty="0"/>
              <a:t>: Súper y Comida Online. 6 de mayo del 2022, de Apple Sitio web: https://apps.apple.com/co/app/rappi-s%C3%BAper-y-comida-online/id984044296</a:t>
            </a:r>
          </a:p>
          <a:p>
            <a:r>
              <a:rPr lang="es-MX" dirty="0"/>
              <a:t>Forbes Staff. (2020). </a:t>
            </a:r>
            <a:r>
              <a:rPr lang="es-MX" dirty="0" err="1"/>
              <a:t>Rappi</a:t>
            </a:r>
            <a:r>
              <a:rPr lang="es-MX" dirty="0"/>
              <a:t> vive un buen 2020: sus planes de crecimiento se aceleraron con la pandemia. 6 de mayo del 2022, de </a:t>
            </a:r>
            <a:r>
              <a:rPr lang="es-MX" dirty="0" err="1"/>
              <a:t>Frobes</a:t>
            </a:r>
            <a:r>
              <a:rPr lang="es-MX" dirty="0"/>
              <a:t> Sitio web: https://forbes.co/2020/09/15/negocios/rappi-vive-un-buen-2020-sus-planes-de-crecimiento-se-aceleraron-con-la-pandemia/</a:t>
            </a:r>
          </a:p>
          <a:p>
            <a:r>
              <a:rPr lang="es-MX" dirty="0"/>
              <a:t>Google Play. (2022). </a:t>
            </a:r>
            <a:r>
              <a:rPr lang="es-MX" dirty="0" err="1"/>
              <a:t>Rappi</a:t>
            </a:r>
            <a:r>
              <a:rPr lang="es-MX" dirty="0"/>
              <a:t>. 6 de mayo del 2022, de Google Sitio web: https://play.google.com/store/apps/details?id=com.grability.rappi&amp;hl=en&amp;gl=US</a:t>
            </a:r>
          </a:p>
          <a:p>
            <a:r>
              <a:rPr lang="es-MX" dirty="0"/>
              <a:t>Liber Da Silva. (2020). Incorporando tecnología multiplataforma en el desarrollo de </a:t>
            </a:r>
            <a:r>
              <a:rPr lang="es-MX" dirty="0" err="1"/>
              <a:t>RappiPay</a:t>
            </a:r>
            <a:r>
              <a:rPr lang="es-MX" dirty="0"/>
              <a:t> — Introducción. 6 de mayo del 2022, de </a:t>
            </a:r>
            <a:r>
              <a:rPr lang="es-MX" dirty="0" err="1"/>
              <a:t>Published</a:t>
            </a:r>
            <a:r>
              <a:rPr lang="es-MX" dirty="0"/>
              <a:t> in </a:t>
            </a:r>
            <a:r>
              <a:rPr lang="es-MX" dirty="0" err="1"/>
              <a:t>Rappi</a:t>
            </a:r>
            <a:r>
              <a:rPr lang="es-MX" dirty="0"/>
              <a:t> </a:t>
            </a:r>
            <a:r>
              <a:rPr lang="es-MX" dirty="0" err="1"/>
              <a:t>Tech</a:t>
            </a:r>
            <a:r>
              <a:rPr lang="es-MX" dirty="0"/>
              <a:t> Sitio web: https://engineering.rappi.com/incorporando-tecnolog%C3%ADa-multiplataforma-en-el-desarrollo-de-rappipay-introducci%C3%B3n-da77169a0c1</a:t>
            </a:r>
          </a:p>
          <a:p>
            <a:r>
              <a:rPr lang="es-MX" dirty="0" err="1"/>
              <a:t>Rappi</a:t>
            </a:r>
            <a:r>
              <a:rPr lang="es-MX" dirty="0"/>
              <a:t>. (2022). Web App </a:t>
            </a:r>
            <a:r>
              <a:rPr lang="es-MX" dirty="0" err="1"/>
              <a:t>Rappi</a:t>
            </a:r>
            <a:r>
              <a:rPr lang="es-MX" dirty="0"/>
              <a:t>. 6 de mayo del 2022, de </a:t>
            </a:r>
            <a:r>
              <a:rPr lang="es-MX" dirty="0" err="1"/>
              <a:t>Rappi</a:t>
            </a:r>
            <a:r>
              <a:rPr lang="es-MX" dirty="0"/>
              <a:t> Sitio web: https://www.rappi.com.mx/?gclid=CjwKCAjwjtOTBhAvEiwASG4bCHaiMnyzcNllhe_6qfxCJm4cib9SzlrvX-o1tBIBzc4XGMU2Z2pscxoC1vUQAvD_BwE</a:t>
            </a:r>
          </a:p>
          <a:p>
            <a:r>
              <a:rPr lang="es-MX" dirty="0" err="1"/>
              <a:t>Edraw</a:t>
            </a:r>
            <a:r>
              <a:rPr lang="es-MX" dirty="0"/>
              <a:t>. (2020). Qué es el análisis FODA - Definiciones y ejemplos. 6 de mayo del 2022, de </a:t>
            </a:r>
            <a:r>
              <a:rPr lang="es-MX" dirty="0" err="1"/>
              <a:t>Edrawsoft</a:t>
            </a:r>
            <a:r>
              <a:rPr lang="es-MX" dirty="0"/>
              <a:t> Sitio web: https://www.edrawsoft.com/es/swot/</a:t>
            </a:r>
          </a:p>
          <a:p>
            <a:endParaRPr lang="es-MX" dirty="0"/>
          </a:p>
        </p:txBody>
      </p:sp>
    </p:spTree>
    <p:extLst>
      <p:ext uri="{BB962C8B-B14F-4D97-AF65-F5344CB8AC3E}">
        <p14:creationId xmlns:p14="http://schemas.microsoft.com/office/powerpoint/2010/main" val="478508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0" name="Group 19">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1" name="Rectangle 20">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Marcador de contenido 4">
            <a:extLst>
              <a:ext uri="{FF2B5EF4-FFF2-40B4-BE49-F238E27FC236}">
                <a16:creationId xmlns:a16="http://schemas.microsoft.com/office/drawing/2014/main" id="{30361EAA-0F90-7DEA-8B98-FB01660239A4}"/>
              </a:ext>
            </a:extLst>
          </p:cNvPr>
          <p:cNvPicPr>
            <a:picLocks noGrp="1" noChangeAspect="1"/>
          </p:cNvPicPr>
          <p:nvPr>
            <p:ph idx="1"/>
          </p:nvPr>
        </p:nvPicPr>
        <p:blipFill rotWithShape="1">
          <a:blip r:embed="rId5"/>
          <a:srcRect l="24322" r="30495"/>
          <a:stretch/>
        </p:blipFill>
        <p:spPr>
          <a:xfrm>
            <a:off x="7547810" y="10"/>
            <a:ext cx="4641013" cy="6856310"/>
          </a:xfrm>
          <a:prstGeom prst="rect">
            <a:avLst/>
          </a:prstGeom>
          <a:ln>
            <a:noFill/>
          </a:ln>
          <a:effectLst/>
        </p:spPr>
      </p:pic>
      <p:sp>
        <p:nvSpPr>
          <p:cNvPr id="24" name="Rectangle 23">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09BCE47-15C6-9687-8EBA-A93A6CFCA713}"/>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a:t>Sector de Mercado</a:t>
            </a:r>
          </a:p>
        </p:txBody>
      </p:sp>
      <p:pic>
        <p:nvPicPr>
          <p:cNvPr id="26" name="Picture 25">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4" name="Marcador de texto 3">
            <a:extLst>
              <a:ext uri="{FF2B5EF4-FFF2-40B4-BE49-F238E27FC236}">
                <a16:creationId xmlns:a16="http://schemas.microsoft.com/office/drawing/2014/main" id="{98A30C6E-DAA5-A27E-E141-E86EEAEDAC9A}"/>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a:t>La aplicación llamada Rappi, cambió por completo la forma de interactuar de la sociedad y revolucionó la forma de realizar compras. Antes de la evolución tecnológica, se realizaban pedidos a los negocios locales de mayor demanda (como recauderías, pollerías, etc.), de manera informal, solicitándolo a la persona que se conociera dentro de la zona por realizar “mandados”. </a:t>
            </a:r>
          </a:p>
        </p:txBody>
      </p:sp>
    </p:spTree>
    <p:extLst>
      <p:ext uri="{BB962C8B-B14F-4D97-AF65-F5344CB8AC3E}">
        <p14:creationId xmlns:p14="http://schemas.microsoft.com/office/powerpoint/2010/main" val="8885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3" name="Picture 34">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4" name="Picture 36">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55" name="Picture 38">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56" name="Rectangle 40">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42">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58" name="Group 44">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59" name="Rectangle 45">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4" name="Marcador de texto 3">
            <a:extLst>
              <a:ext uri="{FF2B5EF4-FFF2-40B4-BE49-F238E27FC236}">
                <a16:creationId xmlns:a16="http://schemas.microsoft.com/office/drawing/2014/main" id="{FEEC7690-3CB5-2649-32D7-B420E74D4194}"/>
              </a:ext>
            </a:extLst>
          </p:cNvPr>
          <p:cNvSpPr>
            <a:spLocks noGrp="1"/>
          </p:cNvSpPr>
          <p:nvPr>
            <p:ph type="body" sz="half" idx="2"/>
          </p:nvPr>
        </p:nvSpPr>
        <p:spPr>
          <a:xfrm>
            <a:off x="680322" y="2336873"/>
            <a:ext cx="5041628" cy="3599316"/>
          </a:xfrm>
        </p:spPr>
        <p:txBody>
          <a:bodyPr vert="horz" lIns="91440" tIns="45720" rIns="91440" bIns="45720" rtlCol="0">
            <a:normAutofit/>
          </a:bodyPr>
          <a:lstStyle/>
          <a:p>
            <a:pPr indent="-228600">
              <a:buFont typeface="Arial" panose="020B0604020202020204" pitchFamily="34" charset="0"/>
              <a:buChar char="•"/>
            </a:pPr>
            <a:r>
              <a:rPr lang="en-US" sz="1700"/>
              <a:t>Su crecimiento permitió trabajar con muchos sectores, de acuerdo a su origen fue colombiano el nicho donde nació esta idea siendo así crecer las posibilidades de negocio con los diferentes países latinos, debido a su cercanía, leyes, reformas México fue uno de sus países primeros en hacer llegar su servicio, siendo así brindando un servicio latino, muy confortable para la parte de su clientes ya que el ambiente que manejaba dentro de la aplicación, forma de expresión, fue comodidad para el usuario y logrando así un crecimiento para diferentes usuarios, de diferentes regiones latinas.</a:t>
            </a:r>
          </a:p>
        </p:txBody>
      </p:sp>
      <p:pic>
        <p:nvPicPr>
          <p:cNvPr id="5" name="Marcador de contenido 4">
            <a:extLst>
              <a:ext uri="{FF2B5EF4-FFF2-40B4-BE49-F238E27FC236}">
                <a16:creationId xmlns:a16="http://schemas.microsoft.com/office/drawing/2014/main" id="{01A9A21D-BCA2-39F1-DBA2-E7B51E15910F}"/>
              </a:ext>
            </a:extLst>
          </p:cNvPr>
          <p:cNvPicPr>
            <a:picLocks noGrp="1" noChangeAspect="1"/>
          </p:cNvPicPr>
          <p:nvPr>
            <p:ph idx="1"/>
          </p:nvPr>
        </p:nvPicPr>
        <p:blipFill rotWithShape="1">
          <a:blip r:embed="rId5"/>
          <a:srcRect l="20266" r="31970" b="1"/>
          <a:stretch/>
        </p:blipFill>
        <p:spPr>
          <a:xfrm>
            <a:off x="6096000" y="10"/>
            <a:ext cx="6092823" cy="6856310"/>
          </a:xfrm>
          <a:prstGeom prst="rect">
            <a:avLst/>
          </a:prstGeom>
          <a:ln>
            <a:noFill/>
          </a:ln>
          <a:effectLst/>
        </p:spPr>
      </p:pic>
      <p:sp>
        <p:nvSpPr>
          <p:cNvPr id="60" name="Rectangle 48">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06855CAF-956A-AE8F-3C88-3CFADE9C97A6}"/>
              </a:ext>
            </a:extLst>
          </p:cNvPr>
          <p:cNvSpPr>
            <a:spLocks noGrp="1"/>
          </p:cNvSpPr>
          <p:nvPr>
            <p:ph type="title"/>
          </p:nvPr>
        </p:nvSpPr>
        <p:spPr>
          <a:xfrm>
            <a:off x="680321" y="753228"/>
            <a:ext cx="5041629" cy="1080938"/>
          </a:xfrm>
        </p:spPr>
        <p:txBody>
          <a:bodyPr vert="horz" lIns="91440" tIns="45720" rIns="91440" bIns="45720" rtlCol="0" anchor="ctr">
            <a:normAutofit/>
          </a:bodyPr>
          <a:lstStyle/>
          <a:p>
            <a:r>
              <a:rPr lang="en-US"/>
              <a:t>Demografía</a:t>
            </a:r>
          </a:p>
        </p:txBody>
      </p:sp>
      <p:pic>
        <p:nvPicPr>
          <p:cNvPr id="61" name="Picture 50">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Tree>
    <p:extLst>
      <p:ext uri="{BB962C8B-B14F-4D97-AF65-F5344CB8AC3E}">
        <p14:creationId xmlns:p14="http://schemas.microsoft.com/office/powerpoint/2010/main" val="1701210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6F9C113A-A2D9-C831-C117-66DE70DE88E2}"/>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a:t>Relevancia</a:t>
            </a:r>
          </a:p>
        </p:txBody>
      </p:sp>
      <p:pic>
        <p:nvPicPr>
          <p:cNvPr id="28" name="Picture 2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4" name="Marcador de texto 3">
            <a:extLst>
              <a:ext uri="{FF2B5EF4-FFF2-40B4-BE49-F238E27FC236}">
                <a16:creationId xmlns:a16="http://schemas.microsoft.com/office/drawing/2014/main" id="{C7BBBA7D-CECA-F86A-39E6-81D71A0A44C7}"/>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a:t>El cambió en las formas de compra-venta de productos, tanto para restaurante, supermercados, servicios y envíos fue demasiado cambiante ya que después de cierto tiempo teniendo los envíos solamente de productos de super mercado, quisieron abarcar el área restaurantera o envíos de paquete, siendo así la creación de rappifavor en el cual una persona podría enviar cualquier cosa menor de 1 kg, al igual abarcando los restaurante enviando comida preparada. </a:t>
            </a:r>
          </a:p>
        </p:txBody>
      </p:sp>
      <p:pic>
        <p:nvPicPr>
          <p:cNvPr id="5" name="Marcador de contenido 4">
            <a:extLst>
              <a:ext uri="{FF2B5EF4-FFF2-40B4-BE49-F238E27FC236}">
                <a16:creationId xmlns:a16="http://schemas.microsoft.com/office/drawing/2014/main" id="{5DB0EC7E-64DF-ADF0-C206-F9E553BD17DA}"/>
              </a:ext>
            </a:extLst>
          </p:cNvPr>
          <p:cNvPicPr>
            <a:picLocks noGrp="1" noChangeAspect="1"/>
          </p:cNvPicPr>
          <p:nvPr>
            <p:ph idx="1"/>
          </p:nvPr>
        </p:nvPicPr>
        <p:blipFill>
          <a:blip r:embed="rId5"/>
          <a:stretch>
            <a:fillRect/>
          </a:stretch>
        </p:blipFill>
        <p:spPr>
          <a:xfrm>
            <a:off x="8187091" y="1749761"/>
            <a:ext cx="3358478" cy="335847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914134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1"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3"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5"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7"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BBB101A6-B70B-A57A-2BE5-F53961C64EE1}"/>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a:t>Competencia</a:t>
            </a:r>
          </a:p>
        </p:txBody>
      </p:sp>
      <p:pic>
        <p:nvPicPr>
          <p:cNvPr id="28" name="Picture 2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4" name="Marcador de texto 3">
            <a:extLst>
              <a:ext uri="{FF2B5EF4-FFF2-40B4-BE49-F238E27FC236}">
                <a16:creationId xmlns:a16="http://schemas.microsoft.com/office/drawing/2014/main" id="{5FFB897D-31BB-7EBF-EAA8-810FE0E34072}"/>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a:t>Uber,Didi y Rappi: Se dedica demasiado enfocada en comida y al igual cosas de supermercado, es más enfocado a poder transportar cualquier cosa, no solo enfocada en el aspecto de restaurantes, si no más a supermercados, tu despensa de hecho llego a México recuerdo su anuncio con “te quedaste sin despensa nosotros la llevamos por ti”.</a:t>
            </a:r>
          </a:p>
        </p:txBody>
      </p:sp>
      <p:pic>
        <p:nvPicPr>
          <p:cNvPr id="5" name="Marcador de contenido 4">
            <a:extLst>
              <a:ext uri="{FF2B5EF4-FFF2-40B4-BE49-F238E27FC236}">
                <a16:creationId xmlns:a16="http://schemas.microsoft.com/office/drawing/2014/main" id="{BD5506E3-3ED9-33AC-65E1-14C1D7C899B6}"/>
              </a:ext>
            </a:extLst>
          </p:cNvPr>
          <p:cNvPicPr>
            <a:picLocks noGrp="1" noChangeAspect="1"/>
          </p:cNvPicPr>
          <p:nvPr>
            <p:ph idx="1"/>
          </p:nvPr>
        </p:nvPicPr>
        <p:blipFill>
          <a:blip r:embed="rId5"/>
          <a:stretch>
            <a:fillRect/>
          </a:stretch>
        </p:blipFill>
        <p:spPr>
          <a:xfrm>
            <a:off x="8187091" y="1749761"/>
            <a:ext cx="3358478" cy="335847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54030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572C5257-7C61-7300-57C4-1F331AD100DD}"/>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Negocio</a:t>
            </a:r>
          </a:p>
        </p:txBody>
      </p:sp>
      <p:pic>
        <p:nvPicPr>
          <p:cNvPr id="26" name="Picture 25">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7E9D3A31-EE9F-BDB9-B935-40BF0FC9E084}"/>
              </a:ext>
            </a:extLst>
          </p:cNvPr>
          <p:cNvSpPr>
            <a:spLocks noGrp="1"/>
          </p:cNvSpPr>
          <p:nvPr>
            <p:ph type="body" sz="half" idx="2"/>
          </p:nvPr>
        </p:nvSpPr>
        <p:spPr>
          <a:xfrm>
            <a:off x="680321" y="2336873"/>
            <a:ext cx="4136123" cy="3599316"/>
          </a:xfrm>
        </p:spPr>
        <p:txBody>
          <a:bodyPr vert="horz" lIns="91440" tIns="45720" rIns="91440" bIns="45720" rtlCol="0">
            <a:normAutofit/>
          </a:bodyPr>
          <a:lstStyle/>
          <a:p>
            <a:pPr indent="-228600">
              <a:buFont typeface="Arial" panose="020B0604020202020204" pitchFamily="34" charset="0"/>
              <a:buChar char="•"/>
            </a:pPr>
            <a:r>
              <a:rPr lang="en-US" sz="1800"/>
              <a:t>El servicio implementado en Estados Unidos o México, deja un crecimiento de 3.4 millones USD, así mismo fue creciendo poco, ya no tan exponencial en los últimos meses del 2021, siendo así un valor de mercado en el último mes de julio del 2021, un valor estimado de 5.4 millones USD</a:t>
            </a:r>
          </a:p>
        </p:txBody>
      </p:sp>
      <p:pic>
        <p:nvPicPr>
          <p:cNvPr id="5" name="Marcador de contenido 4">
            <a:extLst>
              <a:ext uri="{FF2B5EF4-FFF2-40B4-BE49-F238E27FC236}">
                <a16:creationId xmlns:a16="http://schemas.microsoft.com/office/drawing/2014/main" id="{00A7B7C4-A0EC-B3DA-D1E6-2FBD827B23A1}"/>
              </a:ext>
            </a:extLst>
          </p:cNvPr>
          <p:cNvPicPr>
            <a:picLocks noGrp="1" noChangeAspect="1"/>
          </p:cNvPicPr>
          <p:nvPr>
            <p:ph idx="1"/>
          </p:nvPr>
        </p:nvPicPr>
        <p:blipFill>
          <a:blip r:embed="rId5"/>
          <a:stretch>
            <a:fillRect/>
          </a:stretch>
        </p:blipFill>
        <p:spPr>
          <a:xfrm>
            <a:off x="5276090" y="1577972"/>
            <a:ext cx="6303134" cy="367157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765829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5" name="Picture 34">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37" name="Picture 36">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39" name="Rectangle 38">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3" name="Rectangle 42">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7" name="Rectangle 46">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AB706D26-48C8-BA3F-D06A-D59977796580}"/>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Negocio</a:t>
            </a:r>
          </a:p>
        </p:txBody>
      </p:sp>
      <p:pic>
        <p:nvPicPr>
          <p:cNvPr id="49" name="Picture 48">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Marcador de texto 3">
            <a:extLst>
              <a:ext uri="{FF2B5EF4-FFF2-40B4-BE49-F238E27FC236}">
                <a16:creationId xmlns:a16="http://schemas.microsoft.com/office/drawing/2014/main" id="{AE1DF549-7477-88A3-0149-754020400D8E}"/>
              </a:ext>
            </a:extLst>
          </p:cNvPr>
          <p:cNvSpPr>
            <a:spLocks noGrp="1"/>
          </p:cNvSpPr>
          <p:nvPr>
            <p:ph type="body" sz="half" idx="2"/>
          </p:nvPr>
        </p:nvSpPr>
        <p:spPr>
          <a:xfrm>
            <a:off x="680321" y="2336873"/>
            <a:ext cx="4136123" cy="3599316"/>
          </a:xfrm>
        </p:spPr>
        <p:txBody>
          <a:bodyPr vert="horz" lIns="91440" tIns="45720" rIns="91440" bIns="45720" rtlCol="0">
            <a:normAutofit/>
          </a:bodyPr>
          <a:lstStyle/>
          <a:p>
            <a:pPr indent="-228600">
              <a:buFont typeface="Arial" panose="020B0604020202020204" pitchFamily="34" charset="0"/>
              <a:buChar char="•"/>
            </a:pPr>
            <a:r>
              <a:rPr lang="en-US" sz="1800"/>
              <a:t>Claramente para conocer el gran éxito que este incluyo, teníamos que conocer que lo hacía tan atractivo para sus repartidores, siendo así la siguiente tabla, donde tratamos de explicar los beneficios, bonos y salario que incluye el trabajar como repartidor en Rappi.</a:t>
            </a:r>
          </a:p>
        </p:txBody>
      </p:sp>
      <p:pic>
        <p:nvPicPr>
          <p:cNvPr id="5" name="Marcador de contenido 4">
            <a:extLst>
              <a:ext uri="{FF2B5EF4-FFF2-40B4-BE49-F238E27FC236}">
                <a16:creationId xmlns:a16="http://schemas.microsoft.com/office/drawing/2014/main" id="{307D99E2-0D70-7507-BA10-41E8398619A9}"/>
              </a:ext>
            </a:extLst>
          </p:cNvPr>
          <p:cNvPicPr>
            <a:picLocks noGrp="1" noChangeAspect="1"/>
          </p:cNvPicPr>
          <p:nvPr>
            <p:ph idx="1"/>
          </p:nvPr>
        </p:nvPicPr>
        <p:blipFill>
          <a:blip r:embed="rId5"/>
          <a:stretch>
            <a:fillRect/>
          </a:stretch>
        </p:blipFill>
        <p:spPr>
          <a:xfrm>
            <a:off x="5276090" y="1577972"/>
            <a:ext cx="6303134" cy="367157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875907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0" name="Group 19">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1" name="Rectangle 20">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Marcador de contenido 4">
            <a:extLst>
              <a:ext uri="{FF2B5EF4-FFF2-40B4-BE49-F238E27FC236}">
                <a16:creationId xmlns:a16="http://schemas.microsoft.com/office/drawing/2014/main" id="{0117A15A-A921-5F42-D3ED-E191648C1E11}"/>
              </a:ext>
            </a:extLst>
          </p:cNvPr>
          <p:cNvPicPr>
            <a:picLocks noGrp="1" noChangeAspect="1"/>
          </p:cNvPicPr>
          <p:nvPr>
            <p:ph idx="1"/>
          </p:nvPr>
        </p:nvPicPr>
        <p:blipFill rotWithShape="1">
          <a:blip r:embed="rId5"/>
          <a:srcRect l="26889" r="14727"/>
          <a:stretch/>
        </p:blipFill>
        <p:spPr>
          <a:xfrm>
            <a:off x="4636008" y="10"/>
            <a:ext cx="7552815" cy="6856310"/>
          </a:xfrm>
          <a:prstGeom prst="rect">
            <a:avLst/>
          </a:prstGeom>
          <a:ln>
            <a:noFill/>
          </a:ln>
          <a:effectLst/>
        </p:spPr>
      </p:pic>
      <p:sp>
        <p:nvSpPr>
          <p:cNvPr id="24" name="Rectangle 23">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DE3D301-0ABE-E443-E5EE-10EE5E6F9D8E}"/>
              </a:ext>
            </a:extLst>
          </p:cNvPr>
          <p:cNvSpPr>
            <a:spLocks noGrp="1"/>
          </p:cNvSpPr>
          <p:nvPr>
            <p:ph type="title"/>
          </p:nvPr>
        </p:nvSpPr>
        <p:spPr>
          <a:xfrm>
            <a:off x="680322" y="753228"/>
            <a:ext cx="3679028" cy="1080938"/>
          </a:xfrm>
        </p:spPr>
        <p:txBody>
          <a:bodyPr vert="horz" lIns="91440" tIns="45720" rIns="91440" bIns="45720" rtlCol="0" anchor="ctr">
            <a:normAutofit/>
          </a:bodyPr>
          <a:lstStyle/>
          <a:p>
            <a:r>
              <a:rPr lang="en-US" sz="3200"/>
              <a:t>Dificultades</a:t>
            </a:r>
          </a:p>
        </p:txBody>
      </p:sp>
      <p:pic>
        <p:nvPicPr>
          <p:cNvPr id="26" name="Picture 25">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4" name="Marcador de texto 3">
            <a:extLst>
              <a:ext uri="{FF2B5EF4-FFF2-40B4-BE49-F238E27FC236}">
                <a16:creationId xmlns:a16="http://schemas.microsoft.com/office/drawing/2014/main" id="{57B4E7A1-16F3-6EF8-56E1-D8BBBB787C8A}"/>
              </a:ext>
            </a:extLst>
          </p:cNvPr>
          <p:cNvSpPr>
            <a:spLocks noGrp="1"/>
          </p:cNvSpPr>
          <p:nvPr>
            <p:ph type="body" sz="half" idx="2"/>
          </p:nvPr>
        </p:nvSpPr>
        <p:spPr>
          <a:xfrm>
            <a:off x="680322" y="2336873"/>
            <a:ext cx="3581635" cy="3599316"/>
          </a:xfrm>
        </p:spPr>
        <p:txBody>
          <a:bodyPr vert="horz" lIns="91440" tIns="45720" rIns="91440" bIns="45720" rtlCol="0">
            <a:normAutofit/>
          </a:bodyPr>
          <a:lstStyle/>
          <a:p>
            <a:pPr indent="-228600">
              <a:buFont typeface="Arial" panose="020B0604020202020204" pitchFamily="34" charset="0"/>
              <a:buChar char="•"/>
            </a:pPr>
            <a:r>
              <a:rPr lang="en-US"/>
              <a:t>Todas las aplicaciones de este tipo (entrega a domicilio) se han visto envueltas en noticias sobre los empleados, donde estos no reciben una paga justa por el servicio de entrega y ha entrado bastante en problemáticas legales, políticas, éticas y económicas, que no han pasado a mayores por parte de la empresa ofreciendo acuerdos legales para mejorar las condiciones laborales.</a:t>
            </a:r>
          </a:p>
        </p:txBody>
      </p:sp>
    </p:spTree>
    <p:extLst>
      <p:ext uri="{BB962C8B-B14F-4D97-AF65-F5344CB8AC3E}">
        <p14:creationId xmlns:p14="http://schemas.microsoft.com/office/powerpoint/2010/main" val="52312767"/>
      </p:ext>
    </p:extLst>
  </p:cSld>
  <p:clrMapOvr>
    <a:masterClrMapping/>
  </p:clrMapOvr>
</p:sld>
</file>

<file path=ppt/theme/theme1.xml><?xml version="1.0" encoding="utf-8"?>
<a:theme xmlns:a="http://schemas.openxmlformats.org/drawingml/2006/main" name="Berlín">
  <a:themeElements>
    <a:clrScheme name="Berlí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í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í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Berlín</Template>
  <TotalTime>35</TotalTime>
  <Words>1778</Words>
  <Application>Microsoft Office PowerPoint</Application>
  <PresentationFormat>Panorámica</PresentationFormat>
  <Paragraphs>94</Paragraphs>
  <Slides>21</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21</vt:i4>
      </vt:variant>
    </vt:vector>
  </HeadingPairs>
  <TitlesOfParts>
    <vt:vector size="24" baseType="lpstr">
      <vt:lpstr>Arial</vt:lpstr>
      <vt:lpstr>Trebuchet MS</vt:lpstr>
      <vt:lpstr>Berlín</vt:lpstr>
      <vt:lpstr>Rappi App</vt:lpstr>
      <vt:lpstr>Introducción</vt:lpstr>
      <vt:lpstr>Sector de Mercado</vt:lpstr>
      <vt:lpstr>Demografía</vt:lpstr>
      <vt:lpstr>Relevancia</vt:lpstr>
      <vt:lpstr>Competencia</vt:lpstr>
      <vt:lpstr>Negocio</vt:lpstr>
      <vt:lpstr>Negocio</vt:lpstr>
      <vt:lpstr>Dificultades</vt:lpstr>
      <vt:lpstr>Funcionalidades</vt:lpstr>
      <vt:lpstr>Desarrollo</vt:lpstr>
      <vt:lpstr>Tecnologías </vt:lpstr>
      <vt:lpstr>Ultima actualización </vt:lpstr>
      <vt:lpstr>Requerimientos del dispositivo móvil</vt:lpstr>
      <vt:lpstr>Descargas</vt:lpstr>
      <vt:lpstr>Retroalimentación</vt:lpstr>
      <vt:lpstr>Roles y perfiles profesionales</vt:lpstr>
      <vt:lpstr>FODA</vt:lpstr>
      <vt:lpstr>FODA</vt:lpstr>
      <vt:lpstr>Conclusiones</vt:lpstr>
      <vt:lpstr>Referencias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Rappi App</dc:title>
  <dc:creator>Cesar Alejandro Guadarrama Otega</dc:creator>
  <cp:lastModifiedBy>Cesar Alejandro Guadarrama Otega</cp:lastModifiedBy>
  <cp:revision>1</cp:revision>
  <dcterms:created xsi:type="dcterms:W3CDTF">2022-05-07T03:36:40Z</dcterms:created>
  <dcterms:modified xsi:type="dcterms:W3CDTF">2022-05-07T04:11:48Z</dcterms:modified>
</cp:coreProperties>
</file>

<file path=docProps/thumbnail.jpeg>
</file>